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15"/>
  </p:notesMasterIdLst>
  <p:handoutMasterIdLst>
    <p:handoutMasterId r:id="rId16"/>
  </p:handoutMasterIdLst>
  <p:sldIdLst>
    <p:sldId id="256" r:id="rId5"/>
    <p:sldId id="281" r:id="rId6"/>
    <p:sldId id="309" r:id="rId7"/>
    <p:sldId id="290" r:id="rId8"/>
    <p:sldId id="303" r:id="rId9"/>
    <p:sldId id="291" r:id="rId10"/>
    <p:sldId id="307" r:id="rId11"/>
    <p:sldId id="308" r:id="rId12"/>
    <p:sldId id="310" r:id="rId13"/>
    <p:sldId id="261" r:id="rId14"/>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481"/>
    <a:srgbClr val="2E98DB"/>
    <a:srgbClr val="F6F6F8"/>
    <a:srgbClr val="EEEE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46" autoAdjust="0"/>
    <p:restoredTop sz="94660"/>
  </p:normalViewPr>
  <p:slideViewPr>
    <p:cSldViewPr snapToGrid="0">
      <p:cViewPr varScale="1">
        <p:scale>
          <a:sx n="72" d="100"/>
          <a:sy n="72" d="100"/>
        </p:scale>
        <p:origin x="1272" y="72"/>
      </p:cViewPr>
      <p:guideLst>
        <p:guide orient="horz" pos="2160"/>
        <p:guide pos="2880"/>
      </p:guideLst>
    </p:cSldViewPr>
  </p:slideViewPr>
  <p:notesTextViewPr>
    <p:cViewPr>
      <p:scale>
        <a:sx n="1" d="1"/>
        <a:sy n="1" d="1"/>
      </p:scale>
      <p:origin x="0" y="0"/>
    </p:cViewPr>
  </p:notesTextViewPr>
  <p:notesViewPr>
    <p:cSldViewPr snapToGrid="0">
      <p:cViewPr varScale="1">
        <p:scale>
          <a:sx n="117" d="100"/>
          <a:sy n="117" d="100"/>
        </p:scale>
        <p:origin x="149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C5C75E2F-B3EF-48CD-94E0-791CD12C438F}" type="datetimeFigureOut">
              <a:rPr lang="en-US" smtClean="0"/>
              <a:t>9/11/2017</a:t>
            </a:fld>
            <a:endParaRPr lang="en-US"/>
          </a:p>
        </p:txBody>
      </p:sp>
      <p:sp>
        <p:nvSpPr>
          <p:cNvPr id="4" name="Footer Placeholder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31E1B726-56FD-49CE-8800-B19284AF50E9}" type="slidenum">
              <a:rPr lang="en-US" smtClean="0"/>
              <a:t>‹#›</a:t>
            </a:fld>
            <a:endParaRPr lang="en-US"/>
          </a:p>
        </p:txBody>
      </p:sp>
      <p:sp>
        <p:nvSpPr>
          <p:cNvPr id="6" name="Header Placeholder 5"/>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Tree>
    <p:extLst>
      <p:ext uri="{BB962C8B-B14F-4D97-AF65-F5344CB8AC3E}">
        <p14:creationId xmlns:p14="http://schemas.microsoft.com/office/powerpoint/2010/main" val="41613348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9AD2E35B-4DD9-416F-A746-4400075D30EF}" type="datetimeFigureOut">
              <a:rPr lang="en-US" smtClean="0"/>
              <a:t>9/11/2017</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A7976CDB-9580-40A3-A868-D478230F7209}" type="slidenum">
              <a:rPr lang="en-US" smtClean="0"/>
              <a:t>‹#›</a:t>
            </a:fld>
            <a:endParaRPr lang="en-US"/>
          </a:p>
        </p:txBody>
      </p:sp>
    </p:spTree>
    <p:extLst>
      <p:ext uri="{BB962C8B-B14F-4D97-AF65-F5344CB8AC3E}">
        <p14:creationId xmlns:p14="http://schemas.microsoft.com/office/powerpoint/2010/main" val="2667520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28950" y="857250"/>
            <a:ext cx="3086100" cy="23145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976CDB-9580-40A3-A868-D478230F7209}" type="slidenum">
              <a:rPr lang="en-US" smtClean="0"/>
              <a:t>1</a:t>
            </a:fld>
            <a:endParaRPr lang="en-US"/>
          </a:p>
        </p:txBody>
      </p:sp>
    </p:spTree>
    <p:extLst>
      <p:ext uri="{BB962C8B-B14F-4D97-AF65-F5344CB8AC3E}">
        <p14:creationId xmlns:p14="http://schemas.microsoft.com/office/powerpoint/2010/main" val="1798300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28950" y="857250"/>
            <a:ext cx="3086100" cy="23145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976CDB-9580-40A3-A868-D478230F7209}" type="slidenum">
              <a:rPr lang="en-US" smtClean="0"/>
              <a:t>10</a:t>
            </a:fld>
            <a:endParaRPr lang="en-US"/>
          </a:p>
        </p:txBody>
      </p:sp>
    </p:spTree>
    <p:extLst>
      <p:ext uri="{BB962C8B-B14F-4D97-AF65-F5344CB8AC3E}">
        <p14:creationId xmlns:p14="http://schemas.microsoft.com/office/powerpoint/2010/main" val="644050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554CEBE-D62A-4839-AA9A-7C683AE8B739}" type="datetime1">
              <a:rPr lang="en-US" smtClean="0"/>
              <a:t>9/11/2017</a:t>
            </a:fld>
            <a:endParaRPr lang="en-US"/>
          </a:p>
        </p:txBody>
      </p:sp>
      <p:sp>
        <p:nvSpPr>
          <p:cNvPr id="5" name="Footer Placeholder 4"/>
          <p:cNvSpPr>
            <a:spLocks noGrp="1"/>
          </p:cNvSpPr>
          <p:nvPr>
            <p:ph type="ftr" sz="quarter" idx="11"/>
          </p:nvPr>
        </p:nvSpPr>
        <p:spPr>
          <a:xfrm>
            <a:off x="2396319" y="329308"/>
            <a:ext cx="3086292" cy="309201"/>
          </a:xfrm>
        </p:spPr>
        <p:txBody>
          <a:bodyPr/>
          <a:lstStyle/>
          <a:p>
            <a:endParaRPr lang="en-US"/>
          </a:p>
        </p:txBody>
      </p:sp>
      <p:sp>
        <p:nvSpPr>
          <p:cNvPr id="6" name="Slide Number Placeholder 5"/>
          <p:cNvSpPr>
            <a:spLocks noGrp="1"/>
          </p:cNvSpPr>
          <p:nvPr>
            <p:ph type="sldNum" sz="quarter" idx="12"/>
          </p:nvPr>
        </p:nvSpPr>
        <p:spPr>
          <a:xfrm>
            <a:off x="1434703" y="798973"/>
            <a:ext cx="802005" cy="503578"/>
          </a:xfrm>
        </p:spPr>
        <p:txBody>
          <a:bodyPr/>
          <a:lstStyle/>
          <a:p>
            <a:fld id="{D9543F86-8944-409B-BBC1-25FB5DD3E3B5}" type="slidenum">
              <a:rPr lang="en-US" smtClean="0"/>
              <a:t>‹#›</a:t>
            </a:fld>
            <a:endParaRPr lang="en-US"/>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21586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FC6DD9-946B-4A75-A8DB-5C40FE22481E}" type="datetime1">
              <a:rPr lang="en-US" smtClean="0"/>
              <a:t>9/11/2017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543F86-8944-409B-BBC1-25FB5DD3E3B5}" type="slidenum">
              <a:rPr lang="en-US" smtClean="0"/>
              <a:t>‹#›</a:t>
            </a:fld>
            <a:endParaRPr lang="en-US"/>
          </a:p>
        </p:txBody>
      </p:sp>
    </p:spTree>
    <p:extLst>
      <p:ext uri="{BB962C8B-B14F-4D97-AF65-F5344CB8AC3E}">
        <p14:creationId xmlns:p14="http://schemas.microsoft.com/office/powerpoint/2010/main" val="4284135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E9AA32-1749-4080-8072-E5F80E6EC882}" type="datetime1">
              <a:rPr lang="en-US" smtClean="0"/>
              <a:t>9/11/2017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543F86-8944-409B-BBC1-25FB5DD3E3B5}" type="slidenum">
              <a:rPr lang="en-US" smtClean="0"/>
              <a:t>‹#›</a:t>
            </a:fld>
            <a:endParaRPr lang="en-US"/>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72833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06ADBA-023B-4AED-869F-5AE362543C07}" type="datetime1">
              <a:rPr lang="en-US" smtClean="0"/>
              <a:t>9/11/2017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543F86-8944-409B-BBC1-25FB5DD3E3B5}"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64237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14B5BA1-3E6E-42E7-94D0-68E24D92DD3E}" type="datetime1">
              <a:rPr lang="en-US" smtClean="0"/>
              <a:t>9/11/2017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543F86-8944-409B-BBC1-25FB5DD3E3B5}" type="slidenum">
              <a:rPr lang="en-US" smtClean="0"/>
              <a:t>‹#›</a:t>
            </a:fld>
            <a:endParaRPr lang="en-US"/>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94446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7B29E84-B262-48AD-9A49-D81EB6B079D2}" type="datetime1">
              <a:rPr lang="en-US" smtClean="0"/>
              <a:t>9/11/2017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543F86-8944-409B-BBC1-25FB5DD3E3B5}"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58266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8527B60-302A-4AE7-8CBF-000D3CD7AECE}" type="datetime1">
              <a:rPr lang="en-US" smtClean="0"/>
              <a:t>9/11/2017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543F86-8944-409B-BBC1-25FB5DD3E3B5}" type="slidenum">
              <a:rPr lang="en-US" smtClean="0"/>
              <a:t>‹#›</a:t>
            </a:fld>
            <a:endParaRPr lang="en-US"/>
          </a:p>
        </p:txBody>
      </p:sp>
    </p:spTree>
    <p:extLst>
      <p:ext uri="{BB962C8B-B14F-4D97-AF65-F5344CB8AC3E}">
        <p14:creationId xmlns:p14="http://schemas.microsoft.com/office/powerpoint/2010/main" val="2798597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4EA8912-7F28-4C21-93D5-10DC3D26329A}" type="datetime1">
              <a:rPr lang="en-US" smtClean="0"/>
              <a:t>9/11/2017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543F86-8944-409B-BBC1-25FB5DD3E3B5}" type="slidenum">
              <a:rPr lang="en-US" smtClean="0"/>
              <a:t>‹#›</a:t>
            </a:fld>
            <a:endParaRPr lang="en-US"/>
          </a:p>
        </p:txBody>
      </p:sp>
    </p:spTree>
    <p:extLst>
      <p:ext uri="{BB962C8B-B14F-4D97-AF65-F5344CB8AC3E}">
        <p14:creationId xmlns:p14="http://schemas.microsoft.com/office/powerpoint/2010/main" val="2529232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81296D-AA77-4CE3-8900-9B4F663D5CD5}" type="datetime1">
              <a:rPr lang="en-US" smtClean="0"/>
              <a:t>9/11/2017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543F86-8944-409B-BBC1-25FB5DD3E3B5}" type="slidenum">
              <a:rPr lang="en-US" smtClean="0"/>
              <a:t>‹#›</a:t>
            </a:fld>
            <a:endParaRPr lang="en-US"/>
          </a:p>
        </p:txBody>
      </p:sp>
    </p:spTree>
    <p:extLst>
      <p:ext uri="{BB962C8B-B14F-4D97-AF65-F5344CB8AC3E}">
        <p14:creationId xmlns:p14="http://schemas.microsoft.com/office/powerpoint/2010/main" val="2240191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C1274622-8F0D-44C9-AEB1-56A473D0F7BD}" type="datetime1">
              <a:rPr lang="en-US" smtClean="0"/>
              <a:t>9/11/2017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543F86-8944-409B-BBC1-25FB5DD3E3B5}" type="slidenum">
              <a:rPr lang="en-US" smtClean="0"/>
              <a:t>‹#›</a:t>
            </a:fld>
            <a:endParaRPr lang="en-US"/>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26297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5E59FCF1-E121-407D-9A07-2C801D8CCAEC}" type="datetime1">
              <a:rPr lang="en-US" smtClean="0"/>
              <a:t>9/11/2017</a:t>
            </a:fld>
            <a:endParaRPr lang="en-US"/>
          </a:p>
        </p:txBody>
      </p:sp>
      <p:sp>
        <p:nvSpPr>
          <p:cNvPr id="6" name="Footer Placeholder 5"/>
          <p:cNvSpPr>
            <a:spLocks noGrp="1"/>
          </p:cNvSpPr>
          <p:nvPr>
            <p:ph type="ftr" sz="quarter" idx="11"/>
          </p:nvPr>
        </p:nvSpPr>
        <p:spPr>
          <a:xfrm>
            <a:off x="1437530" y="318641"/>
            <a:ext cx="3251553" cy="320931"/>
          </a:xfrm>
        </p:spPr>
        <p:txBody>
          <a:bodyPr/>
          <a:lstStyle/>
          <a:p>
            <a:endParaRPr lang="en-US"/>
          </a:p>
        </p:txBody>
      </p:sp>
      <p:sp>
        <p:nvSpPr>
          <p:cNvPr id="7" name="Slide Number Placeholder 6"/>
          <p:cNvSpPr>
            <a:spLocks noGrp="1"/>
          </p:cNvSpPr>
          <p:nvPr>
            <p:ph type="sldNum" sz="quarter" idx="12"/>
          </p:nvPr>
        </p:nvSpPr>
        <p:spPr/>
        <p:txBody>
          <a:bodyPr/>
          <a:lstStyle/>
          <a:p>
            <a:fld id="{D9543F86-8944-409B-BBC1-25FB5DD3E3B5}" type="slidenum">
              <a:rPr lang="en-US" smtClean="0"/>
              <a:t>‹#›</a:t>
            </a:fld>
            <a:endParaRPr lang="en-US"/>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47234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EB4F2013-F185-4F8A-8BB6-C2B14E988DC5}" type="datetime1">
              <a:rPr lang="en-US" smtClean="0"/>
              <a:t>9/11/2017</a:t>
            </a:fld>
            <a:endParaRPr lang="en-US"/>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D9543F86-8944-409B-BBC1-25FB5DD3E3B5}" type="slidenum">
              <a:rPr lang="en-US" smtClean="0"/>
              <a:t>‹#›</a:t>
            </a:fld>
            <a:endParaRPr lang="en-US"/>
          </a:p>
        </p:txBody>
      </p:sp>
    </p:spTree>
    <p:extLst>
      <p:ext uri="{BB962C8B-B14F-4D97-AF65-F5344CB8AC3E}">
        <p14:creationId xmlns:p14="http://schemas.microsoft.com/office/powerpoint/2010/main" val="40761006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46038" y="1380403"/>
            <a:ext cx="7570405" cy="2215991"/>
          </a:xfrm>
          <a:prstGeom prst="rect">
            <a:avLst/>
          </a:prstGeom>
          <a:noFill/>
        </p:spPr>
        <p:txBody>
          <a:bodyPr wrap="square" lIns="0" tIns="0" rIns="0" bIns="0" rtlCol="0">
            <a:spAutoFit/>
          </a:bodyPr>
          <a:lstStyle/>
          <a:p>
            <a:r>
              <a:rPr lang="id-ID" sz="4400" dirty="0">
                <a:solidFill>
                  <a:schemeClr val="tx2">
                    <a:lumMod val="75000"/>
                  </a:schemeClr>
                </a:solidFill>
                <a:latin typeface="Segoe UI Light" panose="020B0502040204020203" pitchFamily="34" charset="0"/>
                <a:cs typeface="Segoe UI Light" panose="020B0502040204020203" pitchFamily="34" charset="0"/>
              </a:rPr>
              <a:t>C</a:t>
            </a:r>
            <a:r>
              <a:rPr lang="en-US" sz="4400" dirty="0">
                <a:solidFill>
                  <a:schemeClr val="tx2">
                    <a:lumMod val="75000"/>
                  </a:schemeClr>
                </a:solidFill>
                <a:latin typeface="Segoe UI Light" panose="020B0502040204020203" pitchFamily="34" charset="0"/>
                <a:cs typeface="Segoe UI Light" panose="020B0502040204020203" pitchFamily="34" charset="0"/>
              </a:rPr>
              <a:t>-</a:t>
            </a:r>
            <a:r>
              <a:rPr lang="id-ID" sz="4400" dirty="0">
                <a:solidFill>
                  <a:schemeClr val="tx2">
                    <a:lumMod val="75000"/>
                  </a:schemeClr>
                </a:solidFill>
                <a:latin typeface="Segoe UI Light" panose="020B0502040204020203" pitchFamily="34" charset="0"/>
                <a:cs typeface="Segoe UI Light" panose="020B0502040204020203" pitchFamily="34" charset="0"/>
              </a:rPr>
              <a:t>STORE OFFICE</a:t>
            </a:r>
            <a:r>
              <a:rPr lang="en-US" sz="4400" dirty="0">
                <a:solidFill>
                  <a:schemeClr val="tx2">
                    <a:lumMod val="75000"/>
                  </a:schemeClr>
                </a:solidFill>
                <a:latin typeface="Segoe UI Light" panose="020B0502040204020203" pitchFamily="34" charset="0"/>
                <a:cs typeface="Segoe UI Light" panose="020B0502040204020203" pitchFamily="34" charset="0"/>
              </a:rPr>
              <a:t> </a:t>
            </a:r>
          </a:p>
          <a:p>
            <a:r>
              <a:rPr lang="en-US" sz="4400" dirty="0">
                <a:solidFill>
                  <a:schemeClr val="tx2">
                    <a:lumMod val="75000"/>
                  </a:schemeClr>
                </a:solidFill>
                <a:latin typeface="Segoe UI Light" panose="020B0502040204020203" pitchFamily="34" charset="0"/>
                <a:cs typeface="Segoe UI Light" panose="020B0502040204020203" pitchFamily="34" charset="0"/>
              </a:rPr>
              <a:t>ADVANCED ACCOUNTING </a:t>
            </a:r>
            <a:r>
              <a:rPr lang="en-US" sz="4800" dirty="0">
                <a:solidFill>
                  <a:schemeClr val="tx2">
                    <a:lumMod val="75000"/>
                  </a:schemeClr>
                </a:solidFill>
                <a:latin typeface="Segoe UI Light" panose="020B0502040204020203" pitchFamily="34" charset="0"/>
                <a:cs typeface="Segoe UI Light" panose="020B0502040204020203" pitchFamily="34" charset="0"/>
              </a:rPr>
              <a:t>– </a:t>
            </a:r>
            <a:r>
              <a:rPr lang="en-US" sz="4800" b="1" dirty="0">
                <a:solidFill>
                  <a:schemeClr val="tx2">
                    <a:lumMod val="75000"/>
                  </a:schemeClr>
                </a:solidFill>
                <a:latin typeface="Segoe UI Light" panose="020B0502040204020203" pitchFamily="34" charset="0"/>
                <a:cs typeface="Segoe UI Light" panose="020B0502040204020203" pitchFamily="34" charset="0"/>
              </a:rPr>
              <a:t>Accounts Payable</a:t>
            </a:r>
          </a:p>
        </p:txBody>
      </p:sp>
      <p:pic>
        <p:nvPicPr>
          <p:cNvPr id="25" name="Picture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900" y="632412"/>
            <a:ext cx="2384764" cy="241203"/>
          </a:xfrm>
          <a:prstGeom prst="rect">
            <a:avLst/>
          </a:prstGeom>
        </p:spPr>
      </p:pic>
    </p:spTree>
    <p:extLst>
      <p:ext uri="{BB962C8B-B14F-4D97-AF65-F5344CB8AC3E}">
        <p14:creationId xmlns:p14="http://schemas.microsoft.com/office/powerpoint/2010/main" val="590839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0" y="2339846"/>
            <a:ext cx="9144000" cy="1664567"/>
          </a:xfrm>
          <a:prstGeom prst="rect">
            <a:avLst/>
          </a:prstGeom>
          <a:pattFill prst="pct10">
            <a:fgClr>
              <a:schemeClr val="bg1">
                <a:lumMod val="85000"/>
              </a:schemeClr>
            </a:fgClr>
            <a:bgClr>
              <a:srgbClr val="F6F6F8"/>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723900" y="2854869"/>
            <a:ext cx="8318500" cy="738664"/>
          </a:xfrm>
          <a:prstGeom prst="rect">
            <a:avLst/>
          </a:prstGeom>
          <a:noFill/>
        </p:spPr>
        <p:txBody>
          <a:bodyPr wrap="square" lIns="0" tIns="0" rIns="0" bIns="0" rtlCol="0">
            <a:spAutoFit/>
          </a:bodyPr>
          <a:lstStyle/>
          <a:p>
            <a:r>
              <a:rPr lang="id-ID" sz="4800" dirty="0">
                <a:solidFill>
                  <a:schemeClr val="tx2">
                    <a:lumMod val="75000"/>
                  </a:schemeClr>
                </a:solidFill>
                <a:latin typeface="Segoe UI Light" panose="020B0502040204020203" pitchFamily="34" charset="0"/>
                <a:cs typeface="Segoe UI Light" panose="020B0502040204020203" pitchFamily="34" charset="0"/>
              </a:rPr>
              <a:t>THAN</a:t>
            </a:r>
            <a:r>
              <a:rPr lang="en-US" sz="4800" dirty="0">
                <a:solidFill>
                  <a:schemeClr val="tx2">
                    <a:lumMod val="75000"/>
                  </a:schemeClr>
                </a:solidFill>
                <a:latin typeface="Segoe UI Light" panose="020B0502040204020203" pitchFamily="34" charset="0"/>
                <a:cs typeface="Segoe UI Light" panose="020B0502040204020203" pitchFamily="34" charset="0"/>
              </a:rPr>
              <a:t>K YOU FOR YOUR TIME!</a:t>
            </a:r>
            <a:endParaRPr lang="id-ID" sz="4800" dirty="0">
              <a:solidFill>
                <a:schemeClr val="tx2">
                  <a:lumMod val="75000"/>
                </a:schemeClr>
              </a:solidFill>
              <a:latin typeface="Segoe UI Light" panose="020B0502040204020203" pitchFamily="34" charset="0"/>
              <a:cs typeface="Segoe UI Light" panose="020B0502040204020203" pitchFamily="34" charset="0"/>
            </a:endParaRPr>
          </a:p>
        </p:txBody>
      </p:sp>
      <p:pic>
        <p:nvPicPr>
          <p:cNvPr id="25" name="Picture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900" y="632412"/>
            <a:ext cx="2384764" cy="241203"/>
          </a:xfrm>
          <a:prstGeom prst="rect">
            <a:avLst/>
          </a:prstGeom>
        </p:spPr>
      </p:pic>
      <p:sp>
        <p:nvSpPr>
          <p:cNvPr id="56" name="TextBox 55"/>
          <p:cNvSpPr txBox="1"/>
          <p:nvPr/>
        </p:nvSpPr>
        <p:spPr>
          <a:xfrm>
            <a:off x="6578074" y="5042703"/>
            <a:ext cx="1943626" cy="215444"/>
          </a:xfrm>
          <a:prstGeom prst="rect">
            <a:avLst/>
          </a:prstGeom>
          <a:noFill/>
        </p:spPr>
        <p:txBody>
          <a:bodyPr wrap="square" lIns="0" tIns="0" rIns="0" bIns="0" rtlCol="0">
            <a:spAutoFit/>
          </a:bodyPr>
          <a:lstStyle/>
          <a:p>
            <a:pPr algn="r"/>
            <a:r>
              <a:rPr lang="en-US" sz="1400" b="1" dirty="0">
                <a:solidFill>
                  <a:srgbClr val="003481"/>
                </a:solidFill>
                <a:latin typeface="Segoe UI Light" panose="020B0502040204020203" pitchFamily="34" charset="0"/>
                <a:cs typeface="Segoe UI Light" panose="020B0502040204020203" pitchFamily="34" charset="0"/>
              </a:rPr>
              <a:t>www.cstoreoffice.com</a:t>
            </a:r>
            <a:endParaRPr lang="ru-RU" b="1" dirty="0">
              <a:solidFill>
                <a:srgbClr val="003481"/>
              </a:solidFill>
              <a:latin typeface="Segoe UI Light" panose="020B0502040204020203" pitchFamily="34" charset="0"/>
              <a:cs typeface="Segoe UI Light" panose="020B0502040204020203" pitchFamily="34" charset="0"/>
            </a:endParaRPr>
          </a:p>
        </p:txBody>
      </p:sp>
      <p:sp>
        <p:nvSpPr>
          <p:cNvPr id="61" name="TextBox 60"/>
          <p:cNvSpPr txBox="1"/>
          <p:nvPr/>
        </p:nvSpPr>
        <p:spPr>
          <a:xfrm>
            <a:off x="560726" y="4878504"/>
            <a:ext cx="2877775" cy="715581"/>
          </a:xfrm>
          <a:prstGeom prst="rect">
            <a:avLst/>
          </a:prstGeom>
          <a:noFill/>
        </p:spPr>
        <p:txBody>
          <a:bodyPr wrap="none" rtlCol="0">
            <a:spAutoFit/>
          </a:bodyPr>
          <a:lstStyle/>
          <a:p>
            <a:pPr algn="r"/>
            <a:r>
              <a:rPr lang="id-ID" sz="4050" dirty="0">
                <a:solidFill>
                  <a:srgbClr val="003481"/>
                </a:solidFill>
                <a:latin typeface="Segoe UI Light" panose="020B0502040204020203" pitchFamily="34" charset="0"/>
                <a:cs typeface="Segoe UI Light" panose="020B0502040204020203" pitchFamily="34" charset="0"/>
              </a:rPr>
              <a:t>Get in Touch</a:t>
            </a:r>
            <a:endParaRPr lang="en-US" sz="4050" dirty="0">
              <a:solidFill>
                <a:srgbClr val="003481"/>
              </a:solidFill>
              <a:latin typeface="Segoe UI Light" panose="020B0502040204020203" pitchFamily="34" charset="0"/>
              <a:cs typeface="Segoe UI Light" panose="020B0502040204020203" pitchFamily="34" charset="0"/>
            </a:endParaRPr>
          </a:p>
        </p:txBody>
      </p:sp>
      <p:sp>
        <p:nvSpPr>
          <p:cNvPr id="62" name="TextBox 61"/>
          <p:cNvSpPr txBox="1"/>
          <p:nvPr/>
        </p:nvSpPr>
        <p:spPr>
          <a:xfrm>
            <a:off x="6318867" y="5258147"/>
            <a:ext cx="2202834" cy="1077218"/>
          </a:xfrm>
          <a:prstGeom prst="rect">
            <a:avLst/>
          </a:prstGeom>
          <a:noFill/>
        </p:spPr>
        <p:txBody>
          <a:bodyPr wrap="square" lIns="0" tIns="0" rIns="0" bIns="0" rtlCol="0">
            <a:spAutoFit/>
          </a:bodyPr>
          <a:lstStyle/>
          <a:p>
            <a:pPr algn="r"/>
            <a:r>
              <a:rPr lang="en-US" sz="1400" b="1" dirty="0" err="1">
                <a:solidFill>
                  <a:srgbClr val="003481"/>
                </a:solidFill>
                <a:latin typeface="Segoe UI Light" panose="020B0502040204020203" pitchFamily="34" charset="0"/>
                <a:cs typeface="Segoe UI Light" panose="020B0502040204020203" pitchFamily="34" charset="0"/>
              </a:rPr>
              <a:t>Petrosoft</a:t>
            </a:r>
            <a:r>
              <a:rPr lang="en-US" sz="1400" b="1" dirty="0">
                <a:solidFill>
                  <a:srgbClr val="003481"/>
                </a:solidFill>
                <a:latin typeface="Segoe UI Light" panose="020B0502040204020203" pitchFamily="34" charset="0"/>
                <a:cs typeface="Segoe UI Light" panose="020B0502040204020203" pitchFamily="34" charset="0"/>
              </a:rPr>
              <a:t> LLC</a:t>
            </a:r>
            <a:endParaRPr lang="en-US" sz="1400" dirty="0"/>
          </a:p>
          <a:p>
            <a:pPr algn="r"/>
            <a:r>
              <a:rPr lang="en-US" sz="1400" b="1" dirty="0">
                <a:solidFill>
                  <a:srgbClr val="003481"/>
                </a:solidFill>
                <a:latin typeface="Segoe UI Light" panose="020B0502040204020203" pitchFamily="34" charset="0"/>
                <a:cs typeface="Segoe UI Light" panose="020B0502040204020203" pitchFamily="34" charset="0"/>
              </a:rPr>
              <a:t>290 </a:t>
            </a:r>
            <a:r>
              <a:rPr lang="en-US" sz="1400" b="1" dirty="0" err="1">
                <a:solidFill>
                  <a:srgbClr val="003481"/>
                </a:solidFill>
                <a:latin typeface="Segoe UI Light" panose="020B0502040204020203" pitchFamily="34" charset="0"/>
                <a:cs typeface="Segoe UI Light" panose="020B0502040204020203" pitchFamily="34" charset="0"/>
              </a:rPr>
              <a:t>Bilmar</a:t>
            </a:r>
            <a:r>
              <a:rPr lang="en-US" sz="1400" b="1" dirty="0">
                <a:solidFill>
                  <a:srgbClr val="003481"/>
                </a:solidFill>
                <a:latin typeface="Segoe UI Light" panose="020B0502040204020203" pitchFamily="34" charset="0"/>
                <a:cs typeface="Segoe UI Light" panose="020B0502040204020203" pitchFamily="34" charset="0"/>
              </a:rPr>
              <a:t> Drive</a:t>
            </a:r>
            <a:endParaRPr lang="en-US" sz="1400" dirty="0">
              <a:solidFill>
                <a:srgbClr val="003481"/>
              </a:solidFill>
              <a:latin typeface="Segoe UI Light" panose="020B0502040204020203" pitchFamily="34" charset="0"/>
              <a:cs typeface="Segoe UI Light" panose="020B0502040204020203" pitchFamily="34" charset="0"/>
            </a:endParaRPr>
          </a:p>
          <a:p>
            <a:pPr algn="r"/>
            <a:r>
              <a:rPr lang="en-US" sz="1400" b="1" dirty="0">
                <a:solidFill>
                  <a:srgbClr val="003481"/>
                </a:solidFill>
                <a:latin typeface="Segoe UI Light" panose="020B0502040204020203" pitchFamily="34" charset="0"/>
                <a:cs typeface="Segoe UI Light" panose="020B0502040204020203" pitchFamily="34" charset="0"/>
              </a:rPr>
              <a:t>Pittsburgh, PA  15205</a:t>
            </a:r>
            <a:endParaRPr lang="en-US" sz="1400" dirty="0">
              <a:solidFill>
                <a:srgbClr val="003481"/>
              </a:solidFill>
              <a:latin typeface="Segoe UI Light" panose="020B0502040204020203" pitchFamily="34" charset="0"/>
              <a:cs typeface="Segoe UI Light" panose="020B0502040204020203" pitchFamily="34" charset="0"/>
            </a:endParaRPr>
          </a:p>
          <a:p>
            <a:pPr algn="r"/>
            <a:r>
              <a:rPr lang="en-US" sz="1400" b="1" dirty="0">
                <a:solidFill>
                  <a:srgbClr val="003481"/>
                </a:solidFill>
                <a:latin typeface="Segoe UI Light" panose="020B0502040204020203" pitchFamily="34" charset="0"/>
                <a:cs typeface="Segoe UI Light" panose="020B0502040204020203" pitchFamily="34" charset="0"/>
              </a:rPr>
              <a:t>1.412.306.0640</a:t>
            </a:r>
          </a:p>
          <a:p>
            <a:pPr algn="r"/>
            <a:endParaRPr lang="en-US" sz="1400" b="1" dirty="0">
              <a:solidFill>
                <a:srgbClr val="003481"/>
              </a:solidFill>
              <a:latin typeface="Segoe UI Light" panose="020B0502040204020203" pitchFamily="34" charset="0"/>
              <a:cs typeface="Segoe UI Light" panose="020B0502040204020203" pitchFamily="34" charset="0"/>
            </a:endParaRPr>
          </a:p>
        </p:txBody>
      </p:sp>
      <p:pic>
        <p:nvPicPr>
          <p:cNvPr id="10" name="Picture 9">
            <a:extLst>
              <a:ext uri="{FF2B5EF4-FFF2-40B4-BE49-F238E27FC236}">
                <a16:creationId xmlns:a16="http://schemas.microsoft.com/office/drawing/2014/main" id="{5D597378-CBDE-48B5-AFCD-C0076C9CE84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9599" y="6280410"/>
            <a:ext cx="3076457" cy="311164"/>
          </a:xfrm>
          <a:prstGeom prst="rect">
            <a:avLst/>
          </a:prstGeom>
        </p:spPr>
      </p:pic>
    </p:spTree>
    <p:extLst>
      <p:ext uri="{BB962C8B-B14F-4D97-AF65-F5344CB8AC3E}">
        <p14:creationId xmlns:p14="http://schemas.microsoft.com/office/powerpoint/2010/main" val="1911420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6"/>
                                        </p:tgtEl>
                                        <p:attrNameLst>
                                          <p:attrName>style.visibility</p:attrName>
                                        </p:attrNameLst>
                                      </p:cBhvr>
                                      <p:to>
                                        <p:strVal val="visible"/>
                                      </p:to>
                                    </p:set>
                                    <p:animEffect transition="in" filter="fade">
                                      <p:cBhvr>
                                        <p:cTn id="11" dur="500"/>
                                        <p:tgtEl>
                                          <p:spTgt spid="56"/>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61"/>
                                        </p:tgtEl>
                                        <p:attrNameLst>
                                          <p:attrName>style.visibility</p:attrName>
                                        </p:attrNameLst>
                                      </p:cBhvr>
                                      <p:to>
                                        <p:strVal val="visible"/>
                                      </p:to>
                                    </p:set>
                                    <p:animEffect transition="in" filter="fade">
                                      <p:cBhvr>
                                        <p:cTn id="15" dur="500"/>
                                        <p:tgtEl>
                                          <p:spTgt spid="61"/>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62"/>
                                        </p:tgtEl>
                                        <p:attrNameLst>
                                          <p:attrName>style.visibility</p:attrName>
                                        </p:attrNameLst>
                                      </p:cBhvr>
                                      <p:to>
                                        <p:strVal val="visible"/>
                                      </p:to>
                                    </p:set>
                                    <p:animEffect transition="in" filter="fade">
                                      <p:cBhvr>
                                        <p:cTn id="19"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56" grpId="0"/>
      <p:bldP spid="61" grpId="0"/>
      <p:bldP spid="6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TextBox 69"/>
          <p:cNvSpPr txBox="1"/>
          <p:nvPr/>
        </p:nvSpPr>
        <p:spPr>
          <a:xfrm>
            <a:off x="203932" y="1195160"/>
            <a:ext cx="5321940" cy="3508653"/>
          </a:xfrm>
          <a:prstGeom prst="rect">
            <a:avLst/>
          </a:prstGeom>
          <a:noFill/>
        </p:spPr>
        <p:txBody>
          <a:bodyPr wrap="square" rtlCol="0">
            <a:spAutoFit/>
          </a:bodyPr>
          <a:lstStyle/>
          <a:p>
            <a:pPr marL="285750" indent="-285750">
              <a:lnSpc>
                <a:spcPct val="150000"/>
              </a:lnSpc>
              <a:buBlip>
                <a:blip r:embed="rId2"/>
              </a:buBlip>
            </a:pPr>
            <a:r>
              <a:rPr lang="en-US" sz="1600" dirty="0">
                <a:latin typeface="Segoe UI Light" panose="020B0502040204020203" pitchFamily="34" charset="0"/>
              </a:rPr>
              <a:t>What does Accounts Payable mean?</a:t>
            </a:r>
          </a:p>
          <a:p>
            <a:pPr marL="285750" indent="-285750">
              <a:lnSpc>
                <a:spcPct val="150000"/>
              </a:lnSpc>
              <a:buBlip>
                <a:blip r:embed="rId2"/>
              </a:buBlip>
            </a:pPr>
            <a:r>
              <a:rPr lang="en-US" sz="1600" dirty="0">
                <a:latin typeface="Segoe UI Light" panose="020B0502040204020203" pitchFamily="34" charset="0"/>
              </a:rPr>
              <a:t>Where can I find Accounts Payable in C-Store Office?</a:t>
            </a:r>
          </a:p>
          <a:p>
            <a:pPr marL="285750" indent="-285750">
              <a:lnSpc>
                <a:spcPct val="150000"/>
              </a:lnSpc>
              <a:buBlip>
                <a:blip r:embed="rId2"/>
              </a:buBlip>
            </a:pPr>
            <a:r>
              <a:rPr lang="en-US" sz="1600" dirty="0">
                <a:latin typeface="Segoe UI Light" panose="020B0502040204020203" pitchFamily="34" charset="0"/>
              </a:rPr>
              <a:t>How do I pay invoices?</a:t>
            </a:r>
          </a:p>
          <a:p>
            <a:pPr marL="285750" indent="-285750">
              <a:lnSpc>
                <a:spcPct val="150000"/>
              </a:lnSpc>
              <a:buBlip>
                <a:blip r:embed="rId2"/>
              </a:buBlip>
            </a:pPr>
            <a:r>
              <a:rPr lang="en-US" sz="1600" dirty="0">
                <a:latin typeface="Segoe UI Light" panose="020B0502040204020203" pitchFamily="34" charset="0"/>
              </a:rPr>
              <a:t>Do I have options to get invoices into C-Store Office?</a:t>
            </a:r>
          </a:p>
          <a:p>
            <a:pPr marL="285750" indent="-285750">
              <a:lnSpc>
                <a:spcPct val="150000"/>
              </a:lnSpc>
              <a:buBlip>
                <a:blip r:embed="rId2"/>
              </a:buBlip>
            </a:pPr>
            <a:r>
              <a:rPr lang="en-US" sz="1600" dirty="0">
                <a:latin typeface="Segoe UI Light" panose="020B0502040204020203" pitchFamily="34" charset="0"/>
              </a:rPr>
              <a:t>Why is Accounts Payable important?</a:t>
            </a:r>
          </a:p>
          <a:p>
            <a:pPr marL="285750" indent="-285750">
              <a:lnSpc>
                <a:spcPct val="150000"/>
              </a:lnSpc>
              <a:buBlip>
                <a:blip r:embed="rId2"/>
              </a:buBlip>
            </a:pPr>
            <a:endParaRPr lang="en-US" sz="1600" dirty="0">
              <a:latin typeface="Segoe UI Light" panose="020B0502040204020203" pitchFamily="34" charset="0"/>
            </a:endParaRPr>
          </a:p>
          <a:p>
            <a:pPr>
              <a:lnSpc>
                <a:spcPct val="150000"/>
              </a:lnSpc>
            </a:pPr>
            <a:endParaRPr lang="en-US" sz="1600" dirty="0">
              <a:latin typeface="Segoe UI Light" panose="020B0502040204020203" pitchFamily="34" charset="0"/>
            </a:endParaRPr>
          </a:p>
          <a:p>
            <a:pPr marL="285750" indent="-285750">
              <a:lnSpc>
                <a:spcPct val="150000"/>
              </a:lnSpc>
              <a:buBlip>
                <a:blip r:embed="rId2"/>
              </a:buBlip>
            </a:pPr>
            <a:endParaRPr lang="en-US" dirty="0">
              <a:latin typeface="Segoe UI Light" panose="020B0502040204020203" pitchFamily="34" charset="0"/>
            </a:endParaRPr>
          </a:p>
          <a:p>
            <a:pPr>
              <a:lnSpc>
                <a:spcPct val="150000"/>
              </a:lnSpc>
            </a:pPr>
            <a:endParaRPr lang="en-US" dirty="0">
              <a:latin typeface="Segoe UI Light" panose="020B0502040204020203" pitchFamily="34" charset="0"/>
            </a:endParaRPr>
          </a:p>
        </p:txBody>
      </p:sp>
      <p:sp>
        <p:nvSpPr>
          <p:cNvPr id="9" name="Oval 8"/>
          <p:cNvSpPr/>
          <p:nvPr/>
        </p:nvSpPr>
        <p:spPr>
          <a:xfrm>
            <a:off x="5525872" y="1195160"/>
            <a:ext cx="3041755" cy="3041755"/>
          </a:xfrm>
          <a:prstGeom prst="ellipse">
            <a:avLst/>
          </a:prstGeom>
          <a:gradFill>
            <a:gsLst>
              <a:gs pos="33000">
                <a:srgbClr val="F2F2F2"/>
              </a:gs>
              <a:gs pos="100000">
                <a:srgbClr val="FBFBFB"/>
              </a:gs>
            </a:gsLst>
            <a:lin ang="5400000" scaled="1"/>
          </a:gradFill>
          <a:ln>
            <a:noFill/>
          </a:ln>
          <a:effectLst>
            <a:outerShdw blurRad="330200" dist="4318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pic>
        <p:nvPicPr>
          <p:cNvPr id="5125" name="Picture 5" descr="C:\Users\Lamagra\Desktop\Agend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5028" y="1624589"/>
            <a:ext cx="2123754" cy="218289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043C5197-BFAA-4957-B9B3-1DC1C73681A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9599" y="6280410"/>
            <a:ext cx="3076457" cy="311164"/>
          </a:xfrm>
          <a:prstGeom prst="rect">
            <a:avLst/>
          </a:prstGeom>
        </p:spPr>
      </p:pic>
      <p:sp>
        <p:nvSpPr>
          <p:cNvPr id="7" name="Title 1">
            <a:extLst>
              <a:ext uri="{FF2B5EF4-FFF2-40B4-BE49-F238E27FC236}">
                <a16:creationId xmlns:a16="http://schemas.microsoft.com/office/drawing/2014/main" id="{78F84F4E-6120-4B2D-A167-E9DF5C2821CD}"/>
              </a:ext>
            </a:extLst>
          </p:cNvPr>
          <p:cNvSpPr txBox="1">
            <a:spLocks/>
          </p:cNvSpPr>
          <p:nvPr/>
        </p:nvSpPr>
        <p:spPr>
          <a:xfrm>
            <a:off x="360000" y="360000"/>
            <a:ext cx="6440557" cy="53340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US" b="1" u="sng" dirty="0">
                <a:solidFill>
                  <a:schemeClr val="tx2">
                    <a:lumMod val="75000"/>
                  </a:schemeClr>
                </a:solidFill>
                <a:latin typeface="Calibri Light" panose="020F0302020204030204" pitchFamily="34" charset="0"/>
                <a:cs typeface="Calibri Light" panose="020F0302020204030204" pitchFamily="34" charset="0"/>
              </a:rPr>
              <a:t>Agenda</a:t>
            </a:r>
          </a:p>
        </p:txBody>
      </p:sp>
    </p:spTree>
    <p:extLst>
      <p:ext uri="{BB962C8B-B14F-4D97-AF65-F5344CB8AC3E}">
        <p14:creationId xmlns:p14="http://schemas.microsoft.com/office/powerpoint/2010/main" val="1100666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F63B6FD-0967-4CDC-B908-65124B606CDB}"/>
              </a:ext>
            </a:extLst>
          </p:cNvPr>
          <p:cNvSpPr txBox="1"/>
          <p:nvPr/>
        </p:nvSpPr>
        <p:spPr>
          <a:xfrm>
            <a:off x="324000" y="324000"/>
            <a:ext cx="6728346" cy="461665"/>
          </a:xfrm>
          <a:prstGeom prst="rect">
            <a:avLst/>
          </a:prstGeom>
          <a:noFill/>
        </p:spPr>
        <p:txBody>
          <a:bodyPr wrap="square" rtlCol="0">
            <a:spAutoFit/>
          </a:bodyPr>
          <a:lstStyle/>
          <a:p>
            <a:r>
              <a:rPr lang="en-US" sz="2400" b="1" dirty="0">
                <a:latin typeface="Calibri Light" panose="020F0302020204030204" pitchFamily="34" charset="0"/>
                <a:cs typeface="Calibri Light" panose="020F0302020204030204" pitchFamily="34" charset="0"/>
              </a:rPr>
              <a:t>WHAT DOES ACCOUNTS PAYABLE MEAN?</a:t>
            </a:r>
          </a:p>
        </p:txBody>
      </p:sp>
      <p:sp>
        <p:nvSpPr>
          <p:cNvPr id="5" name="TextBox 4">
            <a:extLst>
              <a:ext uri="{FF2B5EF4-FFF2-40B4-BE49-F238E27FC236}">
                <a16:creationId xmlns:a16="http://schemas.microsoft.com/office/drawing/2014/main" id="{382149C9-20CC-4697-A73F-A85D3EA93519}"/>
              </a:ext>
            </a:extLst>
          </p:cNvPr>
          <p:cNvSpPr txBox="1"/>
          <p:nvPr/>
        </p:nvSpPr>
        <p:spPr>
          <a:xfrm>
            <a:off x="324000" y="1030769"/>
            <a:ext cx="8289913" cy="3416320"/>
          </a:xfrm>
          <a:prstGeom prst="rect">
            <a:avLst/>
          </a:prstGeom>
          <a:noFill/>
        </p:spPr>
        <p:txBody>
          <a:bodyPr wrap="square" rtlCol="0">
            <a:spAutoFit/>
          </a:bodyPr>
          <a:lstStyle>
            <a:defPPr>
              <a:defRPr lang="en-US"/>
            </a:defPPr>
            <a:lvl1pPr marL="285750" indent="-285750">
              <a:lnSpc>
                <a:spcPct val="150000"/>
              </a:lnSpc>
              <a:buBlip>
                <a:blip r:embed="rId2"/>
              </a:buBlip>
              <a:defRPr sz="1600">
                <a:latin typeface="Segoe UI Light" panose="020B0502040204020203" pitchFamily="34" charset="0"/>
              </a:defRPr>
            </a:lvl1pPr>
          </a:lstStyle>
          <a:p>
            <a:r>
              <a:rPr lang="en-US" dirty="0"/>
              <a:t>A section of the accounting department that is responsible for processing vendor invoices and other bills for goods and services that a company received on credit.</a:t>
            </a:r>
            <a:br>
              <a:rPr lang="en-US" dirty="0"/>
            </a:br>
            <a:endParaRPr lang="en-US" dirty="0"/>
          </a:p>
          <a:p>
            <a:r>
              <a:rPr lang="en-US" dirty="0"/>
              <a:t>The title of the current liability account containing the amounts owed for vendor invoices and other bills that have been approved but not yet paid. The balance in accounts payable is expected to be a credit balance.</a:t>
            </a:r>
            <a:br>
              <a:rPr lang="en-US" dirty="0"/>
            </a:br>
            <a:endParaRPr lang="en-US" dirty="0"/>
          </a:p>
          <a:p>
            <a:r>
              <a:rPr lang="en-US" dirty="0"/>
              <a:t>*Hint Accounts </a:t>
            </a:r>
            <a:r>
              <a:rPr lang="en-US" b="1" dirty="0"/>
              <a:t>PAY</a:t>
            </a:r>
            <a:r>
              <a:rPr lang="en-US" dirty="0"/>
              <a:t>-able – You are paying for goods or services</a:t>
            </a:r>
          </a:p>
          <a:p>
            <a:endParaRPr lang="en-US" dirty="0"/>
          </a:p>
        </p:txBody>
      </p:sp>
    </p:spTree>
    <p:extLst>
      <p:ext uri="{BB962C8B-B14F-4D97-AF65-F5344CB8AC3E}">
        <p14:creationId xmlns:p14="http://schemas.microsoft.com/office/powerpoint/2010/main" val="109898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611AD2DA-04D0-429B-B424-4E26F762970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599" y="6280410"/>
            <a:ext cx="3076457" cy="311164"/>
          </a:xfrm>
          <a:prstGeom prst="rect">
            <a:avLst/>
          </a:prstGeom>
        </p:spPr>
      </p:pic>
      <p:pic>
        <p:nvPicPr>
          <p:cNvPr id="4" name="Picture 3">
            <a:extLst>
              <a:ext uri="{FF2B5EF4-FFF2-40B4-BE49-F238E27FC236}">
                <a16:creationId xmlns:a16="http://schemas.microsoft.com/office/drawing/2014/main" id="{460D6E41-6E00-412C-AD33-B5BAA7A53194}"/>
              </a:ext>
            </a:extLst>
          </p:cNvPr>
          <p:cNvPicPr>
            <a:picLocks noChangeAspect="1"/>
          </p:cNvPicPr>
          <p:nvPr/>
        </p:nvPicPr>
        <p:blipFill>
          <a:blip r:embed="rId3"/>
          <a:stretch>
            <a:fillRect/>
          </a:stretch>
        </p:blipFill>
        <p:spPr>
          <a:xfrm>
            <a:off x="456522" y="2686593"/>
            <a:ext cx="3688675" cy="3311488"/>
          </a:xfrm>
          <a:prstGeom prst="rect">
            <a:avLst/>
          </a:prstGeom>
        </p:spPr>
      </p:pic>
      <p:pic>
        <p:nvPicPr>
          <p:cNvPr id="5" name="Picture 4">
            <a:extLst>
              <a:ext uri="{FF2B5EF4-FFF2-40B4-BE49-F238E27FC236}">
                <a16:creationId xmlns:a16="http://schemas.microsoft.com/office/drawing/2014/main" id="{9D84108E-93D0-4FB6-8BF9-5FAEC984E6B0}"/>
              </a:ext>
            </a:extLst>
          </p:cNvPr>
          <p:cNvPicPr>
            <a:picLocks noChangeAspect="1"/>
          </p:cNvPicPr>
          <p:nvPr/>
        </p:nvPicPr>
        <p:blipFill>
          <a:blip r:embed="rId4"/>
          <a:stretch>
            <a:fillRect/>
          </a:stretch>
        </p:blipFill>
        <p:spPr>
          <a:xfrm>
            <a:off x="5210293" y="2666905"/>
            <a:ext cx="3498573" cy="3331176"/>
          </a:xfrm>
          <a:prstGeom prst="rect">
            <a:avLst/>
          </a:prstGeom>
        </p:spPr>
      </p:pic>
      <p:sp>
        <p:nvSpPr>
          <p:cNvPr id="10" name="TextBox 9">
            <a:extLst>
              <a:ext uri="{FF2B5EF4-FFF2-40B4-BE49-F238E27FC236}">
                <a16:creationId xmlns:a16="http://schemas.microsoft.com/office/drawing/2014/main" id="{B63EC870-9E3D-437A-94A0-ACFF26CED6CF}"/>
              </a:ext>
            </a:extLst>
          </p:cNvPr>
          <p:cNvSpPr txBox="1"/>
          <p:nvPr/>
        </p:nvSpPr>
        <p:spPr>
          <a:xfrm>
            <a:off x="324000" y="324000"/>
            <a:ext cx="6728346" cy="461665"/>
          </a:xfrm>
          <a:prstGeom prst="rect">
            <a:avLst/>
          </a:prstGeom>
          <a:noFill/>
        </p:spPr>
        <p:txBody>
          <a:bodyPr wrap="square" rtlCol="0">
            <a:spAutoFit/>
          </a:bodyPr>
          <a:lstStyle/>
          <a:p>
            <a:r>
              <a:rPr lang="en-US" sz="2400" b="1" dirty="0">
                <a:solidFill>
                  <a:schemeClr val="tx2">
                    <a:lumMod val="75000"/>
                  </a:schemeClr>
                </a:solidFill>
                <a:latin typeface="Calibri Light" panose="020F0302020204030204" pitchFamily="34" charset="0"/>
                <a:cs typeface="Calibri Light" panose="020F0302020204030204" pitchFamily="34" charset="0"/>
              </a:rPr>
              <a:t>WHERE IS ACCOUNTS PAYABLE LOCATED IN CSTORE</a:t>
            </a:r>
            <a:r>
              <a:rPr lang="en-US" sz="2400" b="1" dirty="0">
                <a:latin typeface="Calibri Light" panose="020F0302020204030204" pitchFamily="34" charset="0"/>
                <a:cs typeface="Calibri Light" panose="020F0302020204030204" pitchFamily="34" charset="0"/>
              </a:rPr>
              <a:t>?</a:t>
            </a:r>
          </a:p>
        </p:txBody>
      </p:sp>
      <p:sp>
        <p:nvSpPr>
          <p:cNvPr id="14" name="TextBox 13">
            <a:extLst>
              <a:ext uri="{FF2B5EF4-FFF2-40B4-BE49-F238E27FC236}">
                <a16:creationId xmlns:a16="http://schemas.microsoft.com/office/drawing/2014/main" id="{5BBB14A4-25B5-4EA9-B158-33F4250CB1E9}"/>
              </a:ext>
            </a:extLst>
          </p:cNvPr>
          <p:cNvSpPr txBox="1"/>
          <p:nvPr/>
        </p:nvSpPr>
        <p:spPr>
          <a:xfrm>
            <a:off x="456522" y="955160"/>
            <a:ext cx="8422434" cy="1200329"/>
          </a:xfrm>
          <a:prstGeom prst="rect">
            <a:avLst/>
          </a:prstGeom>
          <a:noFill/>
        </p:spPr>
        <p:txBody>
          <a:bodyPr wrap="square" rtlCol="0">
            <a:spAutoFit/>
          </a:bodyPr>
          <a:lstStyle>
            <a:defPPr>
              <a:defRPr lang="en-US"/>
            </a:defPPr>
            <a:lvl1pPr marL="285750" indent="-285750">
              <a:lnSpc>
                <a:spcPct val="150000"/>
              </a:lnSpc>
              <a:buBlip>
                <a:blip r:embed="rId5"/>
              </a:buBlip>
              <a:defRPr sz="1600">
                <a:latin typeface="Segoe UI Light" panose="020B0502040204020203" pitchFamily="34" charset="0"/>
              </a:defRPr>
            </a:lvl1pPr>
          </a:lstStyle>
          <a:p>
            <a:r>
              <a:rPr lang="en-US" u="sng" dirty="0"/>
              <a:t>Option 1</a:t>
            </a:r>
            <a:r>
              <a:rPr lang="en-US" dirty="0"/>
              <a:t>: </a:t>
            </a:r>
            <a:r>
              <a:rPr lang="en-US" b="1" dirty="0"/>
              <a:t>Vendors</a:t>
            </a:r>
            <a:r>
              <a:rPr lang="en-US" dirty="0"/>
              <a:t> &gt; drop down icon &gt; </a:t>
            </a:r>
            <a:r>
              <a:rPr lang="en-US" b="1" dirty="0"/>
              <a:t>Accounts Payable</a:t>
            </a:r>
            <a:br>
              <a:rPr lang="en-US" b="1" dirty="0"/>
            </a:br>
            <a:endParaRPr lang="en-US" b="1" dirty="0"/>
          </a:p>
          <a:p>
            <a:r>
              <a:rPr lang="en-US" u="sng" dirty="0"/>
              <a:t>Option 2</a:t>
            </a:r>
            <a:r>
              <a:rPr lang="en-US" dirty="0"/>
              <a:t>: </a:t>
            </a:r>
            <a:r>
              <a:rPr lang="en-US" b="1" dirty="0"/>
              <a:t>Transactions</a:t>
            </a:r>
            <a:r>
              <a:rPr lang="en-US" dirty="0"/>
              <a:t> &gt; drop down icon &gt; </a:t>
            </a:r>
            <a:r>
              <a:rPr lang="en-US" b="1" dirty="0"/>
              <a:t>Account Register</a:t>
            </a:r>
            <a:r>
              <a:rPr lang="en-US" dirty="0"/>
              <a:t> &gt; </a:t>
            </a:r>
            <a:r>
              <a:rPr lang="en-US" b="1" dirty="0"/>
              <a:t>Accounts Payable </a:t>
            </a:r>
            <a:r>
              <a:rPr lang="en-US" dirty="0"/>
              <a:t>tab</a:t>
            </a:r>
          </a:p>
        </p:txBody>
      </p:sp>
      <p:sp>
        <p:nvSpPr>
          <p:cNvPr id="6" name="TextBox 5">
            <a:extLst>
              <a:ext uri="{FF2B5EF4-FFF2-40B4-BE49-F238E27FC236}">
                <a16:creationId xmlns:a16="http://schemas.microsoft.com/office/drawing/2014/main" id="{16679CE9-F62B-470A-B8E4-79367D2F6E00}"/>
              </a:ext>
            </a:extLst>
          </p:cNvPr>
          <p:cNvSpPr txBox="1"/>
          <p:nvPr/>
        </p:nvSpPr>
        <p:spPr>
          <a:xfrm>
            <a:off x="1670748" y="2328351"/>
            <a:ext cx="954157" cy="338554"/>
          </a:xfrm>
          <a:prstGeom prst="rect">
            <a:avLst/>
          </a:prstGeom>
          <a:noFill/>
        </p:spPr>
        <p:txBody>
          <a:bodyPr wrap="square" rtlCol="0">
            <a:spAutoFit/>
          </a:bodyPr>
          <a:lstStyle/>
          <a:p>
            <a:r>
              <a:rPr lang="en-US" sz="1600" b="1" dirty="0">
                <a:latin typeface="Segoe UI Light" panose="020B0502040204020203" pitchFamily="34" charset="0"/>
              </a:rPr>
              <a:t>Option 1</a:t>
            </a:r>
            <a:endParaRPr lang="ru-RU" sz="1600" b="1" dirty="0">
              <a:latin typeface="Segoe UI Light" panose="020B0502040204020203" pitchFamily="34" charset="0"/>
            </a:endParaRPr>
          </a:p>
        </p:txBody>
      </p:sp>
      <p:sp>
        <p:nvSpPr>
          <p:cNvPr id="16" name="TextBox 15">
            <a:extLst>
              <a:ext uri="{FF2B5EF4-FFF2-40B4-BE49-F238E27FC236}">
                <a16:creationId xmlns:a16="http://schemas.microsoft.com/office/drawing/2014/main" id="{4A9F1C5F-B50D-447C-ADAF-7EAD2F1DF0B0}"/>
              </a:ext>
            </a:extLst>
          </p:cNvPr>
          <p:cNvSpPr txBox="1"/>
          <p:nvPr/>
        </p:nvSpPr>
        <p:spPr>
          <a:xfrm>
            <a:off x="6575267" y="2328351"/>
            <a:ext cx="954157" cy="338554"/>
          </a:xfrm>
          <a:prstGeom prst="rect">
            <a:avLst/>
          </a:prstGeom>
          <a:noFill/>
        </p:spPr>
        <p:txBody>
          <a:bodyPr wrap="square" rtlCol="0">
            <a:spAutoFit/>
          </a:bodyPr>
          <a:lstStyle/>
          <a:p>
            <a:r>
              <a:rPr lang="en-US" sz="1600" b="1" dirty="0">
                <a:latin typeface="Segoe UI Light" panose="020B0502040204020203" pitchFamily="34" charset="0"/>
              </a:rPr>
              <a:t>Option 2</a:t>
            </a:r>
            <a:endParaRPr lang="ru-RU" sz="1600" b="1" dirty="0">
              <a:latin typeface="Segoe UI Light" panose="020B0502040204020203" pitchFamily="34" charset="0"/>
            </a:endParaRPr>
          </a:p>
        </p:txBody>
      </p:sp>
    </p:spTree>
    <p:extLst>
      <p:ext uri="{BB962C8B-B14F-4D97-AF65-F5344CB8AC3E}">
        <p14:creationId xmlns:p14="http://schemas.microsoft.com/office/powerpoint/2010/main" val="542390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E82AC2B3-B46B-4D96-ADEB-19A2FE01C5E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599" y="6280410"/>
            <a:ext cx="3076457" cy="311164"/>
          </a:xfrm>
          <a:prstGeom prst="rect">
            <a:avLst/>
          </a:prstGeom>
        </p:spPr>
      </p:pic>
      <p:pic>
        <p:nvPicPr>
          <p:cNvPr id="2" name="Picture 1">
            <a:extLst>
              <a:ext uri="{FF2B5EF4-FFF2-40B4-BE49-F238E27FC236}">
                <a16:creationId xmlns:a16="http://schemas.microsoft.com/office/drawing/2014/main" id="{F18C90C8-1D69-4D03-A016-DDEC2DB831DE}"/>
              </a:ext>
            </a:extLst>
          </p:cNvPr>
          <p:cNvPicPr>
            <a:picLocks noChangeAspect="1"/>
          </p:cNvPicPr>
          <p:nvPr/>
        </p:nvPicPr>
        <p:blipFill>
          <a:blip r:embed="rId3"/>
          <a:stretch>
            <a:fillRect/>
          </a:stretch>
        </p:blipFill>
        <p:spPr>
          <a:xfrm>
            <a:off x="897618" y="1447220"/>
            <a:ext cx="7795807" cy="528777"/>
          </a:xfrm>
          <a:prstGeom prst="rect">
            <a:avLst/>
          </a:prstGeom>
        </p:spPr>
      </p:pic>
      <p:pic>
        <p:nvPicPr>
          <p:cNvPr id="3" name="Picture 2">
            <a:extLst>
              <a:ext uri="{FF2B5EF4-FFF2-40B4-BE49-F238E27FC236}">
                <a16:creationId xmlns:a16="http://schemas.microsoft.com/office/drawing/2014/main" id="{11B77333-B34F-4FD7-AABD-6F6E7538AAFB}"/>
              </a:ext>
            </a:extLst>
          </p:cNvPr>
          <p:cNvPicPr>
            <a:picLocks noChangeAspect="1"/>
          </p:cNvPicPr>
          <p:nvPr/>
        </p:nvPicPr>
        <p:blipFill>
          <a:blip r:embed="rId4"/>
          <a:stretch>
            <a:fillRect/>
          </a:stretch>
        </p:blipFill>
        <p:spPr>
          <a:xfrm>
            <a:off x="921281" y="2686851"/>
            <a:ext cx="6987149" cy="1035493"/>
          </a:xfrm>
          <a:prstGeom prst="rect">
            <a:avLst/>
          </a:prstGeom>
        </p:spPr>
      </p:pic>
      <p:pic>
        <p:nvPicPr>
          <p:cNvPr id="6" name="Picture 5">
            <a:extLst>
              <a:ext uri="{FF2B5EF4-FFF2-40B4-BE49-F238E27FC236}">
                <a16:creationId xmlns:a16="http://schemas.microsoft.com/office/drawing/2014/main" id="{1021BA21-D1BB-4E3C-A973-7BDB1B1BFF4B}"/>
              </a:ext>
            </a:extLst>
          </p:cNvPr>
          <p:cNvPicPr>
            <a:picLocks noChangeAspect="1"/>
          </p:cNvPicPr>
          <p:nvPr/>
        </p:nvPicPr>
        <p:blipFill>
          <a:blip r:embed="rId5"/>
          <a:stretch>
            <a:fillRect/>
          </a:stretch>
        </p:blipFill>
        <p:spPr>
          <a:xfrm>
            <a:off x="921281" y="4820716"/>
            <a:ext cx="7295067" cy="1064590"/>
          </a:xfrm>
          <a:prstGeom prst="rect">
            <a:avLst/>
          </a:prstGeom>
        </p:spPr>
      </p:pic>
      <p:sp>
        <p:nvSpPr>
          <p:cNvPr id="9" name="TextBox 8">
            <a:extLst>
              <a:ext uri="{FF2B5EF4-FFF2-40B4-BE49-F238E27FC236}">
                <a16:creationId xmlns:a16="http://schemas.microsoft.com/office/drawing/2014/main" id="{B283E457-4CCE-4AD9-9310-12C271FA57A6}"/>
              </a:ext>
            </a:extLst>
          </p:cNvPr>
          <p:cNvSpPr txBox="1"/>
          <p:nvPr/>
        </p:nvSpPr>
        <p:spPr>
          <a:xfrm>
            <a:off x="324000" y="324000"/>
            <a:ext cx="6728346" cy="461665"/>
          </a:xfrm>
          <a:prstGeom prst="rect">
            <a:avLst/>
          </a:prstGeom>
          <a:noFill/>
        </p:spPr>
        <p:txBody>
          <a:bodyPr wrap="square" rtlCol="0">
            <a:spAutoFit/>
          </a:bodyPr>
          <a:lstStyle/>
          <a:p>
            <a:r>
              <a:rPr lang="en-US" sz="2400" b="1" dirty="0">
                <a:solidFill>
                  <a:schemeClr val="tx2">
                    <a:lumMod val="75000"/>
                  </a:schemeClr>
                </a:solidFill>
                <a:latin typeface="Calibri Light" panose="020F0302020204030204" pitchFamily="34" charset="0"/>
                <a:cs typeface="Calibri Light" panose="020F0302020204030204" pitchFamily="34" charset="0"/>
              </a:rPr>
              <a:t>HOW DO I PAY AN INVOICE</a:t>
            </a:r>
            <a:r>
              <a:rPr lang="en-US" sz="2400" b="1" dirty="0">
                <a:latin typeface="Calibri Light" panose="020F0302020204030204" pitchFamily="34" charset="0"/>
                <a:cs typeface="Calibri Light" panose="020F0302020204030204" pitchFamily="34" charset="0"/>
              </a:rPr>
              <a:t>?</a:t>
            </a:r>
          </a:p>
        </p:txBody>
      </p:sp>
      <p:sp>
        <p:nvSpPr>
          <p:cNvPr id="10" name="TextBox 9">
            <a:extLst>
              <a:ext uri="{FF2B5EF4-FFF2-40B4-BE49-F238E27FC236}">
                <a16:creationId xmlns:a16="http://schemas.microsoft.com/office/drawing/2014/main" id="{B0F76395-2410-44AA-B46A-D19E4EA0C393}"/>
              </a:ext>
            </a:extLst>
          </p:cNvPr>
          <p:cNvSpPr txBox="1"/>
          <p:nvPr/>
        </p:nvSpPr>
        <p:spPr>
          <a:xfrm>
            <a:off x="486801" y="869422"/>
            <a:ext cx="8498173" cy="830997"/>
          </a:xfrm>
          <a:prstGeom prst="rect">
            <a:avLst/>
          </a:prstGeom>
          <a:noFill/>
        </p:spPr>
        <p:txBody>
          <a:bodyPr wrap="square" rtlCol="0">
            <a:spAutoFit/>
          </a:bodyPr>
          <a:lstStyle>
            <a:defPPr>
              <a:defRPr lang="en-US"/>
            </a:defPPr>
            <a:lvl1pPr marL="285750" indent="-285750">
              <a:lnSpc>
                <a:spcPct val="150000"/>
              </a:lnSpc>
              <a:buBlip>
                <a:blip r:embed="rId6"/>
              </a:buBlip>
              <a:defRPr sz="1600">
                <a:latin typeface="Segoe UI Light" panose="020B0502040204020203" pitchFamily="34" charset="0"/>
              </a:defRPr>
            </a:lvl1pPr>
          </a:lstStyle>
          <a:p>
            <a:r>
              <a:rPr lang="en-US" b="1" dirty="0"/>
              <a:t>Step 1</a:t>
            </a:r>
            <a:r>
              <a:rPr lang="en-US" dirty="0"/>
              <a:t>: To retrieve the invoices, select the </a:t>
            </a:r>
            <a:r>
              <a:rPr lang="en-US" b="1" dirty="0"/>
              <a:t>Company</a:t>
            </a:r>
            <a:r>
              <a:rPr lang="en-US" dirty="0"/>
              <a:t>, </a:t>
            </a:r>
            <a:r>
              <a:rPr lang="en-US" b="1" dirty="0"/>
              <a:t>Class</a:t>
            </a:r>
            <a:r>
              <a:rPr lang="en-US" dirty="0"/>
              <a:t>, </a:t>
            </a:r>
            <a:r>
              <a:rPr lang="en-US" b="1" dirty="0"/>
              <a:t>Vendor</a:t>
            </a:r>
            <a:r>
              <a:rPr lang="en-US" dirty="0"/>
              <a:t>, </a:t>
            </a:r>
            <a:r>
              <a:rPr lang="en-US" b="1" dirty="0"/>
              <a:t>Account</a:t>
            </a:r>
            <a:r>
              <a:rPr lang="en-US" dirty="0"/>
              <a:t>, and </a:t>
            </a:r>
            <a:r>
              <a:rPr lang="en-US" b="1" dirty="0"/>
              <a:t>Date</a:t>
            </a:r>
            <a:r>
              <a:rPr lang="en-US" dirty="0"/>
              <a:t> values.</a:t>
            </a:r>
            <a:br>
              <a:rPr lang="en-US" dirty="0"/>
            </a:br>
            <a:endParaRPr lang="en-US" dirty="0"/>
          </a:p>
        </p:txBody>
      </p:sp>
      <p:sp>
        <p:nvSpPr>
          <p:cNvPr id="11" name="TextBox 10">
            <a:extLst>
              <a:ext uri="{FF2B5EF4-FFF2-40B4-BE49-F238E27FC236}">
                <a16:creationId xmlns:a16="http://schemas.microsoft.com/office/drawing/2014/main" id="{E4140575-3E10-41F3-B39F-FF4F90B18F5A}"/>
              </a:ext>
            </a:extLst>
          </p:cNvPr>
          <p:cNvSpPr txBox="1"/>
          <p:nvPr/>
        </p:nvSpPr>
        <p:spPr>
          <a:xfrm>
            <a:off x="486800" y="2150891"/>
            <a:ext cx="8498173" cy="461665"/>
          </a:xfrm>
          <a:prstGeom prst="rect">
            <a:avLst/>
          </a:prstGeom>
          <a:noFill/>
        </p:spPr>
        <p:txBody>
          <a:bodyPr wrap="square" rtlCol="0">
            <a:spAutoFit/>
          </a:bodyPr>
          <a:lstStyle>
            <a:defPPr>
              <a:defRPr lang="en-US"/>
            </a:defPPr>
            <a:lvl1pPr marL="285750" indent="-285750">
              <a:lnSpc>
                <a:spcPct val="150000"/>
              </a:lnSpc>
              <a:buBlip>
                <a:blip r:embed="rId6"/>
              </a:buBlip>
              <a:defRPr sz="1600">
                <a:latin typeface="Segoe UI Light" panose="020B0502040204020203" pitchFamily="34" charset="0"/>
              </a:defRPr>
            </a:lvl1pPr>
          </a:lstStyle>
          <a:p>
            <a:r>
              <a:rPr lang="en-US" b="1" dirty="0"/>
              <a:t>Step 2</a:t>
            </a:r>
            <a:r>
              <a:rPr lang="en-US" dirty="0"/>
              <a:t>: To select the invoice, select the check box.</a:t>
            </a:r>
          </a:p>
        </p:txBody>
      </p:sp>
      <p:sp>
        <p:nvSpPr>
          <p:cNvPr id="12" name="TextBox 11">
            <a:extLst>
              <a:ext uri="{FF2B5EF4-FFF2-40B4-BE49-F238E27FC236}">
                <a16:creationId xmlns:a16="http://schemas.microsoft.com/office/drawing/2014/main" id="{9EBA7184-839B-41E4-B90A-0750862551A0}"/>
              </a:ext>
            </a:extLst>
          </p:cNvPr>
          <p:cNvSpPr txBox="1"/>
          <p:nvPr/>
        </p:nvSpPr>
        <p:spPr>
          <a:xfrm>
            <a:off x="486800" y="3887059"/>
            <a:ext cx="8498173" cy="785151"/>
          </a:xfrm>
          <a:prstGeom prst="rect">
            <a:avLst/>
          </a:prstGeom>
          <a:noFill/>
        </p:spPr>
        <p:txBody>
          <a:bodyPr wrap="square" rtlCol="0">
            <a:spAutoFit/>
          </a:bodyPr>
          <a:lstStyle>
            <a:defPPr>
              <a:defRPr lang="en-US"/>
            </a:defPPr>
            <a:lvl1pPr marL="285750" indent="-285750">
              <a:lnSpc>
                <a:spcPct val="150000"/>
              </a:lnSpc>
              <a:buBlip>
                <a:blip r:embed="rId6"/>
              </a:buBlip>
              <a:defRPr sz="1600" b="1">
                <a:latin typeface="Segoe UI Light" panose="020B0502040204020203" pitchFamily="34" charset="0"/>
              </a:defRPr>
            </a:lvl1pPr>
          </a:lstStyle>
          <a:p>
            <a:pPr marL="0" indent="0">
              <a:buNone/>
            </a:pPr>
            <a:r>
              <a:rPr lang="en-US" dirty="0"/>
              <a:t>*You may partially pay for invoices as well.</a:t>
            </a:r>
            <a:br>
              <a:rPr lang="en-US" dirty="0"/>
            </a:br>
            <a:r>
              <a:rPr lang="en-US" dirty="0"/>
              <a:t>  </a:t>
            </a:r>
            <a:r>
              <a:rPr lang="en-US" b="0" dirty="0"/>
              <a:t>Type in the amount to pay, click once outside of the box and the new amount will appear.</a:t>
            </a:r>
            <a:endParaRPr lang="en-US" dirty="0"/>
          </a:p>
        </p:txBody>
      </p:sp>
    </p:spTree>
    <p:extLst>
      <p:ext uri="{BB962C8B-B14F-4D97-AF65-F5344CB8AC3E}">
        <p14:creationId xmlns:p14="http://schemas.microsoft.com/office/powerpoint/2010/main" val="3734147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1D4B4859-1A2B-4E72-A7FE-AF524F23AF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599" y="6280410"/>
            <a:ext cx="3076457" cy="311164"/>
          </a:xfrm>
          <a:prstGeom prst="rect">
            <a:avLst/>
          </a:prstGeom>
        </p:spPr>
      </p:pic>
      <p:pic>
        <p:nvPicPr>
          <p:cNvPr id="4" name="Picture 3">
            <a:extLst>
              <a:ext uri="{FF2B5EF4-FFF2-40B4-BE49-F238E27FC236}">
                <a16:creationId xmlns:a16="http://schemas.microsoft.com/office/drawing/2014/main" id="{E813C85B-BE3C-44EE-B52A-6CAA47E675F5}"/>
              </a:ext>
            </a:extLst>
          </p:cNvPr>
          <p:cNvPicPr>
            <a:picLocks noChangeAspect="1"/>
          </p:cNvPicPr>
          <p:nvPr/>
        </p:nvPicPr>
        <p:blipFill>
          <a:blip r:embed="rId3"/>
          <a:stretch>
            <a:fillRect/>
          </a:stretch>
        </p:blipFill>
        <p:spPr>
          <a:xfrm>
            <a:off x="887894" y="1700419"/>
            <a:ext cx="6995052" cy="2845125"/>
          </a:xfrm>
          <a:prstGeom prst="rect">
            <a:avLst/>
          </a:prstGeom>
        </p:spPr>
      </p:pic>
      <p:sp>
        <p:nvSpPr>
          <p:cNvPr id="6" name="TextBox 5">
            <a:extLst>
              <a:ext uri="{FF2B5EF4-FFF2-40B4-BE49-F238E27FC236}">
                <a16:creationId xmlns:a16="http://schemas.microsoft.com/office/drawing/2014/main" id="{4EB3D884-B96A-4E21-BE22-618995A89627}"/>
              </a:ext>
            </a:extLst>
          </p:cNvPr>
          <p:cNvSpPr txBox="1"/>
          <p:nvPr/>
        </p:nvSpPr>
        <p:spPr>
          <a:xfrm>
            <a:off x="324000" y="324000"/>
            <a:ext cx="6728346" cy="461665"/>
          </a:xfrm>
          <a:prstGeom prst="rect">
            <a:avLst/>
          </a:prstGeom>
          <a:noFill/>
        </p:spPr>
        <p:txBody>
          <a:bodyPr wrap="square" rtlCol="0">
            <a:spAutoFit/>
          </a:bodyPr>
          <a:lstStyle/>
          <a:p>
            <a:r>
              <a:rPr lang="en-US" sz="2400" b="1" dirty="0">
                <a:solidFill>
                  <a:schemeClr val="tx2">
                    <a:lumMod val="75000"/>
                  </a:schemeClr>
                </a:solidFill>
                <a:latin typeface="Calibri Light" panose="020F0302020204030204" pitchFamily="34" charset="0"/>
                <a:cs typeface="Calibri Light" panose="020F0302020204030204" pitchFamily="34" charset="0"/>
              </a:rPr>
              <a:t>HOW DO I PAY AN INVOICE</a:t>
            </a:r>
            <a:r>
              <a:rPr lang="en-US" sz="2400" b="1" dirty="0">
                <a:latin typeface="Calibri Light" panose="020F0302020204030204" pitchFamily="34" charset="0"/>
                <a:cs typeface="Calibri Light" panose="020F0302020204030204" pitchFamily="34" charset="0"/>
              </a:rPr>
              <a:t>?</a:t>
            </a:r>
          </a:p>
        </p:txBody>
      </p:sp>
      <p:sp>
        <p:nvSpPr>
          <p:cNvPr id="7" name="TextBox 6">
            <a:extLst>
              <a:ext uri="{FF2B5EF4-FFF2-40B4-BE49-F238E27FC236}">
                <a16:creationId xmlns:a16="http://schemas.microsoft.com/office/drawing/2014/main" id="{D54B8DB1-D8D5-40B2-87B4-70222DC9B98D}"/>
              </a:ext>
            </a:extLst>
          </p:cNvPr>
          <p:cNvSpPr txBox="1"/>
          <p:nvPr/>
        </p:nvSpPr>
        <p:spPr>
          <a:xfrm>
            <a:off x="486801" y="869422"/>
            <a:ext cx="8498173" cy="830997"/>
          </a:xfrm>
          <a:prstGeom prst="rect">
            <a:avLst/>
          </a:prstGeom>
          <a:noFill/>
        </p:spPr>
        <p:txBody>
          <a:bodyPr wrap="square" rtlCol="0">
            <a:spAutoFit/>
          </a:bodyPr>
          <a:lstStyle>
            <a:defPPr>
              <a:defRPr lang="en-US"/>
            </a:defPPr>
            <a:lvl1pPr marL="285750" indent="-285750">
              <a:lnSpc>
                <a:spcPct val="150000"/>
              </a:lnSpc>
              <a:buBlip>
                <a:blip r:embed="rId4"/>
              </a:buBlip>
              <a:defRPr sz="1600">
                <a:latin typeface="Segoe UI Light" panose="020B0502040204020203" pitchFamily="34" charset="0"/>
              </a:defRPr>
            </a:lvl1pPr>
          </a:lstStyle>
          <a:p>
            <a:r>
              <a:rPr lang="en-US" b="1" dirty="0"/>
              <a:t>Step 3</a:t>
            </a:r>
            <a:r>
              <a:rPr lang="en-US" dirty="0"/>
              <a:t>: Input Payment Attributes.</a:t>
            </a:r>
            <a:br>
              <a:rPr lang="en-US" dirty="0"/>
            </a:br>
            <a:endParaRPr lang="en-US" dirty="0"/>
          </a:p>
        </p:txBody>
      </p:sp>
    </p:spTree>
    <p:extLst>
      <p:ext uri="{BB962C8B-B14F-4D97-AF65-F5344CB8AC3E}">
        <p14:creationId xmlns:p14="http://schemas.microsoft.com/office/powerpoint/2010/main" val="3643877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BC8007A7-1A57-4BEC-AB16-1B62936A321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599" y="6280410"/>
            <a:ext cx="3076457" cy="311164"/>
          </a:xfrm>
          <a:prstGeom prst="rect">
            <a:avLst/>
          </a:prstGeom>
        </p:spPr>
      </p:pic>
      <p:pic>
        <p:nvPicPr>
          <p:cNvPr id="5" name="Picture 4">
            <a:extLst>
              <a:ext uri="{FF2B5EF4-FFF2-40B4-BE49-F238E27FC236}">
                <a16:creationId xmlns:a16="http://schemas.microsoft.com/office/drawing/2014/main" id="{7FA9DFD5-0F24-4E9C-91CD-886CABA35F7D}"/>
              </a:ext>
            </a:extLst>
          </p:cNvPr>
          <p:cNvPicPr>
            <a:picLocks noChangeAspect="1"/>
          </p:cNvPicPr>
          <p:nvPr/>
        </p:nvPicPr>
        <p:blipFill>
          <a:blip r:embed="rId3"/>
          <a:stretch>
            <a:fillRect/>
          </a:stretch>
        </p:blipFill>
        <p:spPr>
          <a:xfrm>
            <a:off x="858579" y="2566747"/>
            <a:ext cx="7720988" cy="3171443"/>
          </a:xfrm>
          <a:prstGeom prst="rect">
            <a:avLst/>
          </a:prstGeom>
        </p:spPr>
      </p:pic>
      <p:sp>
        <p:nvSpPr>
          <p:cNvPr id="6" name="TextBox 5">
            <a:extLst>
              <a:ext uri="{FF2B5EF4-FFF2-40B4-BE49-F238E27FC236}">
                <a16:creationId xmlns:a16="http://schemas.microsoft.com/office/drawing/2014/main" id="{5963965F-B850-40C3-A150-EB11F429603A}"/>
              </a:ext>
            </a:extLst>
          </p:cNvPr>
          <p:cNvSpPr txBox="1"/>
          <p:nvPr/>
        </p:nvSpPr>
        <p:spPr>
          <a:xfrm>
            <a:off x="323999" y="324000"/>
            <a:ext cx="7799583" cy="461665"/>
          </a:xfrm>
          <a:prstGeom prst="rect">
            <a:avLst/>
          </a:prstGeom>
          <a:noFill/>
        </p:spPr>
        <p:txBody>
          <a:bodyPr wrap="square" rtlCol="0">
            <a:spAutoFit/>
          </a:bodyPr>
          <a:lstStyle/>
          <a:p>
            <a:r>
              <a:rPr lang="en-US" sz="2400" b="1" dirty="0">
                <a:solidFill>
                  <a:schemeClr val="tx2">
                    <a:lumMod val="75000"/>
                  </a:schemeClr>
                </a:solidFill>
                <a:latin typeface="Calibri Light" panose="020F0302020204030204" pitchFamily="34" charset="0"/>
                <a:cs typeface="Calibri Light" panose="020F0302020204030204" pitchFamily="34" charset="0"/>
              </a:rPr>
              <a:t>DO I HAVE OPTIONS TO GET INVOICES INTO C-STORE OFFICE</a:t>
            </a:r>
            <a:r>
              <a:rPr lang="en-US" sz="2400" b="1" dirty="0">
                <a:latin typeface="Calibri Light" panose="020F0302020204030204" pitchFamily="34" charset="0"/>
                <a:cs typeface="Calibri Light" panose="020F0302020204030204" pitchFamily="34" charset="0"/>
              </a:rPr>
              <a:t>?</a:t>
            </a:r>
          </a:p>
        </p:txBody>
      </p:sp>
      <p:sp>
        <p:nvSpPr>
          <p:cNvPr id="7" name="TextBox 6">
            <a:extLst>
              <a:ext uri="{FF2B5EF4-FFF2-40B4-BE49-F238E27FC236}">
                <a16:creationId xmlns:a16="http://schemas.microsoft.com/office/drawing/2014/main" id="{32B7E729-DEB8-48CC-9926-E3B05A35B1AB}"/>
              </a:ext>
            </a:extLst>
          </p:cNvPr>
          <p:cNvSpPr txBox="1"/>
          <p:nvPr/>
        </p:nvSpPr>
        <p:spPr>
          <a:xfrm>
            <a:off x="486801" y="869422"/>
            <a:ext cx="8498173" cy="1893147"/>
          </a:xfrm>
          <a:prstGeom prst="rect">
            <a:avLst/>
          </a:prstGeom>
          <a:noFill/>
        </p:spPr>
        <p:txBody>
          <a:bodyPr wrap="square" rtlCol="0">
            <a:spAutoFit/>
          </a:bodyPr>
          <a:lstStyle>
            <a:defPPr>
              <a:defRPr lang="en-US"/>
            </a:defPPr>
            <a:lvl1pPr marL="285750" indent="-285750">
              <a:lnSpc>
                <a:spcPct val="150000"/>
              </a:lnSpc>
              <a:buBlip>
                <a:blip r:embed="rId4"/>
              </a:buBlip>
              <a:defRPr sz="1600">
                <a:latin typeface="Segoe UI Light" panose="020B0502040204020203" pitchFamily="34" charset="0"/>
              </a:defRPr>
            </a:lvl1pPr>
          </a:lstStyle>
          <a:p>
            <a:r>
              <a:rPr lang="en-US" b="1" dirty="0"/>
              <a:t>Option 1</a:t>
            </a:r>
            <a:r>
              <a:rPr lang="en-US" dirty="0"/>
              <a:t>: Petrosoft can manually input scanned invoices into the system through EDI.</a:t>
            </a:r>
            <a:br>
              <a:rPr lang="en-US" dirty="0"/>
            </a:br>
            <a:endParaRPr lang="en-US" dirty="0"/>
          </a:p>
          <a:p>
            <a:r>
              <a:rPr lang="en-US" b="1" dirty="0"/>
              <a:t>Option 2</a:t>
            </a:r>
            <a:r>
              <a:rPr lang="en-US" dirty="0"/>
              <a:t>: Manually put in the invoices:</a:t>
            </a:r>
            <a:br>
              <a:rPr lang="en-US" dirty="0"/>
            </a:br>
            <a:r>
              <a:rPr lang="en-US" b="1" dirty="0"/>
              <a:t>Vendors</a:t>
            </a:r>
            <a:r>
              <a:rPr lang="en-US" dirty="0"/>
              <a:t> &gt; drop down icon &gt; </a:t>
            </a:r>
            <a:r>
              <a:rPr lang="en-US" b="1" dirty="0"/>
              <a:t>Bills</a:t>
            </a:r>
            <a:r>
              <a:rPr lang="en-US" dirty="0"/>
              <a:t> &gt; drop down icon &gt; </a:t>
            </a:r>
            <a:r>
              <a:rPr lang="en-US" b="1" dirty="0"/>
              <a:t>Store </a:t>
            </a:r>
            <a:r>
              <a:rPr lang="en-US" b="1" dirty="0" err="1"/>
              <a:t>Purch</a:t>
            </a:r>
            <a:r>
              <a:rPr lang="en-US" b="1" dirty="0"/>
              <a:t>.</a:t>
            </a:r>
          </a:p>
          <a:p>
            <a:endParaRPr lang="en-US" dirty="0"/>
          </a:p>
        </p:txBody>
      </p:sp>
    </p:spTree>
    <p:extLst>
      <p:ext uri="{BB962C8B-B14F-4D97-AF65-F5344CB8AC3E}">
        <p14:creationId xmlns:p14="http://schemas.microsoft.com/office/powerpoint/2010/main" val="968961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F3F8B8F-2A31-4DC9-8267-263693C3782F}"/>
              </a:ext>
            </a:extLst>
          </p:cNvPr>
          <p:cNvPicPr>
            <a:picLocks noChangeAspect="1"/>
          </p:cNvPicPr>
          <p:nvPr/>
        </p:nvPicPr>
        <p:blipFill>
          <a:blip r:embed="rId2"/>
          <a:stretch>
            <a:fillRect/>
          </a:stretch>
        </p:blipFill>
        <p:spPr>
          <a:xfrm>
            <a:off x="891916" y="3257829"/>
            <a:ext cx="6993127" cy="2798625"/>
          </a:xfrm>
          <a:prstGeom prst="rect">
            <a:avLst/>
          </a:prstGeom>
        </p:spPr>
      </p:pic>
      <p:sp>
        <p:nvSpPr>
          <p:cNvPr id="5" name="TextBox 4">
            <a:extLst>
              <a:ext uri="{FF2B5EF4-FFF2-40B4-BE49-F238E27FC236}">
                <a16:creationId xmlns:a16="http://schemas.microsoft.com/office/drawing/2014/main" id="{14AA920C-3D0C-4C67-9AAA-5ED661C1F641}"/>
              </a:ext>
            </a:extLst>
          </p:cNvPr>
          <p:cNvSpPr txBox="1"/>
          <p:nvPr/>
        </p:nvSpPr>
        <p:spPr>
          <a:xfrm>
            <a:off x="323999" y="324000"/>
            <a:ext cx="7799583" cy="461665"/>
          </a:xfrm>
          <a:prstGeom prst="rect">
            <a:avLst/>
          </a:prstGeom>
          <a:noFill/>
        </p:spPr>
        <p:txBody>
          <a:bodyPr wrap="square" rtlCol="0">
            <a:spAutoFit/>
          </a:bodyPr>
          <a:lstStyle/>
          <a:p>
            <a:r>
              <a:rPr lang="en-US" sz="2400" b="1" dirty="0">
                <a:latin typeface="Calibri Light" panose="020F0302020204030204" pitchFamily="34" charset="0"/>
                <a:cs typeface="Calibri Light" panose="020F0302020204030204" pitchFamily="34" charset="0"/>
              </a:rPr>
              <a:t>WHY IS ACCOUNTS PAYABLE IMPORTANT?</a:t>
            </a:r>
          </a:p>
        </p:txBody>
      </p:sp>
      <p:sp>
        <p:nvSpPr>
          <p:cNvPr id="8" name="TextBox 7">
            <a:extLst>
              <a:ext uri="{FF2B5EF4-FFF2-40B4-BE49-F238E27FC236}">
                <a16:creationId xmlns:a16="http://schemas.microsoft.com/office/drawing/2014/main" id="{B0E66B37-0B7F-4D32-879F-4E42382F0744}"/>
              </a:ext>
            </a:extLst>
          </p:cNvPr>
          <p:cNvSpPr txBox="1"/>
          <p:nvPr/>
        </p:nvSpPr>
        <p:spPr>
          <a:xfrm>
            <a:off x="486800" y="869422"/>
            <a:ext cx="7915077" cy="2677656"/>
          </a:xfrm>
          <a:prstGeom prst="rect">
            <a:avLst/>
          </a:prstGeom>
          <a:noFill/>
        </p:spPr>
        <p:txBody>
          <a:bodyPr wrap="square" rtlCol="0">
            <a:spAutoFit/>
          </a:bodyPr>
          <a:lstStyle>
            <a:defPPr>
              <a:defRPr lang="en-US"/>
            </a:defPPr>
            <a:lvl1pPr marL="285750" indent="-285750">
              <a:lnSpc>
                <a:spcPct val="150000"/>
              </a:lnSpc>
              <a:buBlip>
                <a:blip r:embed="rId3"/>
              </a:buBlip>
              <a:defRPr sz="1600">
                <a:latin typeface="Segoe UI Light" panose="020B0502040204020203" pitchFamily="34" charset="0"/>
              </a:defRPr>
            </a:lvl1pPr>
          </a:lstStyle>
          <a:p>
            <a:r>
              <a:rPr lang="en-US" dirty="0"/>
              <a:t>C</a:t>
            </a:r>
            <a:r>
              <a:rPr lang="ru-RU" dirty="0"/>
              <a:t>-</a:t>
            </a:r>
            <a:r>
              <a:rPr lang="en-US" dirty="0"/>
              <a:t>Store</a:t>
            </a:r>
            <a:r>
              <a:rPr lang="ru-RU" dirty="0"/>
              <a:t> </a:t>
            </a:r>
            <a:r>
              <a:rPr lang="en-US" dirty="0"/>
              <a:t>Office is based off of purchases, which means it needs to know what inventory and cash is moving in and out of the business to calculate accurate reports, inventory, and journal entries.</a:t>
            </a:r>
            <a:br>
              <a:rPr lang="en-US" dirty="0"/>
            </a:br>
            <a:endParaRPr lang="en-US" dirty="0"/>
          </a:p>
          <a:p>
            <a:r>
              <a:rPr lang="en-US" dirty="0"/>
              <a:t>Providing accurate and timely purchases in C-Store Office will promote strong organization in your account.</a:t>
            </a:r>
          </a:p>
          <a:p>
            <a:endParaRPr lang="en-US" dirty="0"/>
          </a:p>
        </p:txBody>
      </p:sp>
    </p:spTree>
    <p:extLst>
      <p:ext uri="{BB962C8B-B14F-4D97-AF65-F5344CB8AC3E}">
        <p14:creationId xmlns:p14="http://schemas.microsoft.com/office/powerpoint/2010/main" val="2527503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599" y="6280410"/>
            <a:ext cx="3076457" cy="311164"/>
          </a:xfrm>
          <a:prstGeom prst="rect">
            <a:avLst/>
          </a:prstGeom>
        </p:spPr>
      </p:pic>
      <p:pic>
        <p:nvPicPr>
          <p:cNvPr id="1026" name="Picture 2" descr="C:\Users\Lamagra\Desktop\2-10-2015 6-21-45 PM.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123" y="1714276"/>
            <a:ext cx="6993484" cy="3257090"/>
          </a:xfrm>
          <a:prstGeom prst="rect">
            <a:avLst/>
          </a:prstGeom>
          <a:noFill/>
          <a:extLst>
            <a:ext uri="{909E8E84-426E-40DD-AFC4-6F175D3DCCD1}">
              <a14:hiddenFill xmlns:a14="http://schemas.microsoft.com/office/drawing/2010/main">
                <a:solidFill>
                  <a:srgbClr val="FFFFFF"/>
                </a:solidFill>
              </a14:hiddenFill>
            </a:ext>
          </a:extLst>
        </p:spPr>
      </p:pic>
      <p:sp>
        <p:nvSpPr>
          <p:cNvPr id="6" name="Footer Placeholder 1">
            <a:extLst>
              <a:ext uri="{FF2B5EF4-FFF2-40B4-BE49-F238E27FC236}">
                <a16:creationId xmlns:a16="http://schemas.microsoft.com/office/drawing/2014/main" id="{9975A754-7A12-4552-8E04-29402D6703A9}"/>
              </a:ext>
            </a:extLst>
          </p:cNvPr>
          <p:cNvSpPr txBox="1">
            <a:spLocks/>
          </p:cNvSpPr>
          <p:nvPr/>
        </p:nvSpPr>
        <p:spPr>
          <a:xfrm>
            <a:off x="324000" y="324000"/>
            <a:ext cx="6037043" cy="460800"/>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b="1" dirty="0">
                <a:solidFill>
                  <a:schemeClr val="tx1"/>
                </a:solidFill>
                <a:latin typeface="Calibri Light" panose="020F0302020204030204" pitchFamily="34" charset="0"/>
                <a:cs typeface="Calibri Light" panose="020F0302020204030204" pitchFamily="34" charset="0"/>
              </a:rPr>
              <a:t>TRAINING CENTER</a:t>
            </a:r>
          </a:p>
        </p:txBody>
      </p:sp>
      <p:sp>
        <p:nvSpPr>
          <p:cNvPr id="7" name="TextBox 6">
            <a:extLst>
              <a:ext uri="{FF2B5EF4-FFF2-40B4-BE49-F238E27FC236}">
                <a16:creationId xmlns:a16="http://schemas.microsoft.com/office/drawing/2014/main" id="{2E2EE761-115A-49C2-A222-9446A0DEC38C}"/>
              </a:ext>
            </a:extLst>
          </p:cNvPr>
          <p:cNvSpPr txBox="1"/>
          <p:nvPr/>
        </p:nvSpPr>
        <p:spPr>
          <a:xfrm>
            <a:off x="324000" y="929125"/>
            <a:ext cx="8607965" cy="785151"/>
          </a:xfrm>
          <a:prstGeom prst="rect">
            <a:avLst/>
          </a:prstGeom>
          <a:noFill/>
        </p:spPr>
        <p:txBody>
          <a:bodyPr wrap="square" rtlCol="0">
            <a:spAutoFit/>
          </a:bodyPr>
          <a:lstStyle>
            <a:defPPr>
              <a:defRPr lang="en-US"/>
            </a:defPPr>
            <a:lvl1pPr marL="285750" indent="-285750">
              <a:lnSpc>
                <a:spcPct val="150000"/>
              </a:lnSpc>
              <a:buBlip>
                <a:blip r:embed="rId4"/>
              </a:buBlip>
              <a:defRPr sz="1600">
                <a:latin typeface="Segoe UI Light" panose="020B0502040204020203" pitchFamily="34" charset="0"/>
              </a:defRPr>
            </a:lvl1pPr>
          </a:lstStyle>
          <a:p>
            <a:r>
              <a:rPr lang="en-US" dirty="0"/>
              <a:t>For additional testing on what you have learned, please refer to our new “Testing Center”.</a:t>
            </a:r>
          </a:p>
          <a:p>
            <a:r>
              <a:rPr lang="en-US" dirty="0"/>
              <a:t>To access this new feature, click the help icon, and then select </a:t>
            </a:r>
            <a:r>
              <a:rPr lang="en-US" b="1" dirty="0"/>
              <a:t>Testing Center</a:t>
            </a:r>
            <a:r>
              <a:rPr lang="en-US" dirty="0"/>
              <a:t>.</a:t>
            </a:r>
          </a:p>
        </p:txBody>
      </p:sp>
      <p:sp>
        <p:nvSpPr>
          <p:cNvPr id="8" name="TextBox 7">
            <a:extLst>
              <a:ext uri="{FF2B5EF4-FFF2-40B4-BE49-F238E27FC236}">
                <a16:creationId xmlns:a16="http://schemas.microsoft.com/office/drawing/2014/main" id="{5522C426-BD91-4BDD-ACDC-F443E4F432EE}"/>
              </a:ext>
            </a:extLst>
          </p:cNvPr>
          <p:cNvSpPr txBox="1"/>
          <p:nvPr/>
        </p:nvSpPr>
        <p:spPr>
          <a:xfrm>
            <a:off x="323999" y="5120101"/>
            <a:ext cx="8607965" cy="830997"/>
          </a:xfrm>
          <a:prstGeom prst="rect">
            <a:avLst/>
          </a:prstGeom>
          <a:noFill/>
        </p:spPr>
        <p:txBody>
          <a:bodyPr wrap="square" rtlCol="0">
            <a:spAutoFit/>
          </a:bodyPr>
          <a:lstStyle>
            <a:defPPr>
              <a:defRPr lang="en-US"/>
            </a:defPPr>
            <a:lvl1pPr marL="285750" indent="-285750">
              <a:lnSpc>
                <a:spcPct val="150000"/>
              </a:lnSpc>
              <a:buBlip>
                <a:blip r:embed="rId4"/>
              </a:buBlip>
              <a:defRPr sz="1600">
                <a:latin typeface="Segoe UI Light" panose="020B0502040204020203" pitchFamily="34" charset="0"/>
              </a:defRPr>
            </a:lvl1pPr>
          </a:lstStyle>
          <a:p>
            <a:r>
              <a:rPr lang="en-US" dirty="0"/>
              <a:t>For additional information, please refer to the Accounts Payable section at Petrosoft Cloud Help.</a:t>
            </a:r>
            <a:br>
              <a:rPr lang="en-US" dirty="0"/>
            </a:br>
            <a:r>
              <a:rPr lang="en-US" dirty="0"/>
              <a:t>Go to </a:t>
            </a:r>
            <a:r>
              <a:rPr lang="en-US" b="1" dirty="0"/>
              <a:t>C-Store Office</a:t>
            </a:r>
            <a:r>
              <a:rPr lang="en-US" dirty="0"/>
              <a:t> &gt; </a:t>
            </a:r>
            <a:r>
              <a:rPr lang="en-US" b="1" dirty="0"/>
              <a:t>Accounting</a:t>
            </a:r>
            <a:r>
              <a:rPr lang="en-US" dirty="0"/>
              <a:t> &gt; </a:t>
            </a:r>
            <a:r>
              <a:rPr lang="en-US" b="1" dirty="0"/>
              <a:t>Accounting Module in C-Store Office</a:t>
            </a:r>
            <a:r>
              <a:rPr lang="en-US" dirty="0"/>
              <a:t> &gt; </a:t>
            </a:r>
            <a:r>
              <a:rPr lang="en-US" b="1" dirty="0"/>
              <a:t>Accounts Payable</a:t>
            </a:r>
            <a:r>
              <a:rPr lang="en-US" dirty="0"/>
              <a:t>.</a:t>
            </a:r>
          </a:p>
        </p:txBody>
      </p:sp>
    </p:spTree>
    <p:extLst>
      <p:ext uri="{BB962C8B-B14F-4D97-AF65-F5344CB8AC3E}">
        <p14:creationId xmlns:p14="http://schemas.microsoft.com/office/powerpoint/2010/main" val="423018000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roject xmlns="8a928a87-dba1-4bfc-a2e9-067dd23cbc22">
      <UserInfo>
        <DisplayName/>
        <AccountId xsi:nil="true"/>
        <AccountType/>
      </UserInfo>
    </Project>
    <Modules xmlns="8a928a87-dba1-4bfc-a2e9-067dd23cbc22"/>
    <Teams xmlns="8a928a87-dba1-4bfc-a2e9-067dd23cbc22">
      <UserInfo>
        <DisplayName/>
        <AccountId xsi:nil="true"/>
        <AccountType/>
      </UserInfo>
    </Team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06C02552562AE4793B1F055379D6C33" ma:contentTypeVersion="5" ma:contentTypeDescription="Create a new document." ma:contentTypeScope="" ma:versionID="fef2019ffb6cdbb992647a6e4944855a">
  <xsd:schema xmlns:xsd="http://www.w3.org/2001/XMLSchema" xmlns:xs="http://www.w3.org/2001/XMLSchema" xmlns:p="http://schemas.microsoft.com/office/2006/metadata/properties" xmlns:ns2="8a928a87-dba1-4bfc-a2e9-067dd23cbc22" xmlns:ns3="5ea8cec0-42a3-4088-af64-e881a12e28b4" targetNamespace="http://schemas.microsoft.com/office/2006/metadata/properties" ma:root="true" ma:fieldsID="e2fa0c52345c8c53dceae4a43d9a3dcf" ns2:_="" ns3:_="">
    <xsd:import namespace="8a928a87-dba1-4bfc-a2e9-067dd23cbc22"/>
    <xsd:import namespace="5ea8cec0-42a3-4088-af64-e881a12e28b4"/>
    <xsd:element name="properties">
      <xsd:complexType>
        <xsd:sequence>
          <xsd:element name="documentManagement">
            <xsd:complexType>
              <xsd:all>
                <xsd:element ref="ns2:Project" minOccurs="0"/>
                <xsd:element ref="ns2:Modules" minOccurs="0"/>
                <xsd:element ref="ns2:Teams" minOccurs="0"/>
                <xsd:element ref="ns3:SharedWithUsers" minOccurs="0"/>
                <xsd:element ref="ns2:SharingHintHash"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928a87-dba1-4bfc-a2e9-067dd23cbc22" elementFormDefault="qualified">
    <xsd:import namespace="http://schemas.microsoft.com/office/2006/documentManagement/types"/>
    <xsd:import namespace="http://schemas.microsoft.com/office/infopath/2007/PartnerControls"/>
    <xsd:element name="Project" ma:index="8" nillable="true" ma:displayName="Projects" ma:list="UserInfo" ma:SearchPeopleOnly="false" ma:SharePointGroup="0" ma:internalName="Project"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odules" ma:index="9" nillable="true" ma:displayName="Modules" ma:internalName="Modules">
      <xsd:complexType>
        <xsd:complexContent>
          <xsd:extension base="dms:MultiChoice">
            <xsd:sequence>
              <xsd:element name="Value" maxOccurs="unbounded" minOccurs="0" nillable="true">
                <xsd:simpleType>
                  <xsd:restriction base="dms:Choice">
                    <xsd:enumeration value="Accounting"/>
                    <xsd:enumeration value="Administration"/>
                    <xsd:enumeration value="AiSSISTANT"/>
                    <xsd:enumeration value="Fuel Central"/>
                    <xsd:enumeration value="Invoice Warehouse"/>
                    <xsd:enumeration value="iData"/>
                    <xsd:enumeration value="Intuit"/>
                    <xsd:enumeration value="Lottery"/>
                    <xsd:enumeration value="Merchandise Inventory"/>
                    <xsd:enumeration value="POS Connector"/>
                    <xsd:enumeration value="Price Book"/>
                    <xsd:enumeration value="QwickServe"/>
                    <xsd:enumeration value="Reports"/>
                  </xsd:restriction>
                </xsd:simpleType>
              </xsd:element>
            </xsd:sequence>
          </xsd:extension>
        </xsd:complexContent>
      </xsd:complexType>
    </xsd:element>
    <xsd:element name="Teams" ma:index="10" nillable="true" ma:displayName="Teams" ma:list="UserInfo" ma:SearchPeopleOnly="false" ma:SharePointGroup="0" ma:internalName="Teams"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2" nillable="true" ma:displayName="Sharing Hint Hash" ma:internalName="SharingHintHash" ma:readOnly="true">
      <xsd:simpleType>
        <xsd:restriction base="dms:Text"/>
      </xsd:simple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ea8cec0-42a3-4088-af64-e881a12e28b4"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E9E798C-ACC5-42D5-A1E9-74E179A9F138}">
  <ds:schemaRefs>
    <ds:schemaRef ds:uri="5ea8cec0-42a3-4088-af64-e881a12e28b4"/>
    <ds:schemaRef ds:uri="http://purl.org/dc/elements/1.1/"/>
    <ds:schemaRef ds:uri="http://schemas.microsoft.com/office/2006/metadata/properties"/>
    <ds:schemaRef ds:uri="http://schemas.microsoft.com/office/infopath/2007/PartnerControls"/>
    <ds:schemaRef ds:uri="http://purl.org/dc/terms/"/>
    <ds:schemaRef ds:uri="http://schemas.openxmlformats.org/package/2006/metadata/core-properties"/>
    <ds:schemaRef ds:uri="http://schemas.microsoft.com/office/2006/documentManagement/types"/>
    <ds:schemaRef ds:uri="8a928a87-dba1-4bfc-a2e9-067dd23cbc22"/>
    <ds:schemaRef ds:uri="http://www.w3.org/XML/1998/namespace"/>
    <ds:schemaRef ds:uri="http://purl.org/dc/dcmitype/"/>
  </ds:schemaRefs>
</ds:datastoreItem>
</file>

<file path=customXml/itemProps2.xml><?xml version="1.0" encoding="utf-8"?>
<ds:datastoreItem xmlns:ds="http://schemas.openxmlformats.org/officeDocument/2006/customXml" ds:itemID="{618C3C47-291D-48D0-937B-BF92D5AD40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a928a87-dba1-4bfc-a2e9-067dd23cbc22"/>
    <ds:schemaRef ds:uri="5ea8cec0-42a3-4088-af64-e881a12e28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55EBCBB-D46B-4F0C-88A0-DD83EDF2E81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Gallery</Template>
  <TotalTime>2409</TotalTime>
  <Words>320</Words>
  <Application>Microsoft Office PowerPoint</Application>
  <PresentationFormat>Экран (4:3)</PresentationFormat>
  <Paragraphs>44</Paragraphs>
  <Slides>10</Slides>
  <Notes>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10</vt:i4>
      </vt:variant>
    </vt:vector>
  </HeadingPairs>
  <TitlesOfParts>
    <vt:vector size="16" baseType="lpstr">
      <vt:lpstr>Arial</vt:lpstr>
      <vt:lpstr>Calibri</vt:lpstr>
      <vt:lpstr>Calibri Light</vt:lpstr>
      <vt:lpstr>Gill Sans MT</vt:lpstr>
      <vt:lpstr>Segoe UI Light</vt:lpstr>
      <vt:lpstr>Gallery</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Vasyl Lazaresku</dc:creator>
  <cp:lastModifiedBy>Olga Morlang</cp:lastModifiedBy>
  <cp:revision>189</cp:revision>
  <cp:lastPrinted>2016-04-26T15:32:54Z</cp:lastPrinted>
  <dcterms:created xsi:type="dcterms:W3CDTF">2014-12-25T15:01:59Z</dcterms:created>
  <dcterms:modified xsi:type="dcterms:W3CDTF">2017-09-11T07:44:18Z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0x010100E06C02552562AE4793B1F055379D6C33</vt:lpwstr>
  </property>
</Properties>
</file>